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1" r:id="rId4"/>
    <p:sldId id="270" r:id="rId5"/>
    <p:sldId id="265" r:id="rId6"/>
    <p:sldId id="264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9933"/>
    <a:srgbClr val="6600FF"/>
    <a:srgbClr val="FFFF00"/>
    <a:srgbClr val="FF5050"/>
    <a:srgbClr val="99FF99"/>
    <a:srgbClr val="00FFFF"/>
    <a:srgbClr val="FFFF66"/>
    <a:srgbClr val="DA32D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37" autoAdjust="0"/>
    <p:restoredTop sz="90557" autoAdjust="0"/>
  </p:normalViewPr>
  <p:slideViewPr>
    <p:cSldViewPr>
      <p:cViewPr varScale="1">
        <p:scale>
          <a:sx n="39" d="100"/>
          <a:sy n="39" d="100"/>
        </p:scale>
        <p:origin x="-13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53EAE-EDFD-45C8-9352-9C95246C2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2F6E7-10C1-4732-907A-6A614DE3A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EB09E-D2E9-45F5-8292-D4A63CCDB0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DCBCE-9A23-4470-874C-32193CD9A7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D7CF4-8CFE-47D1-AD56-4BBAA448B3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81EA3-8CF1-4C28-94EE-5587E7F0A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8FAAD-20B7-4EF4-80CC-F5BA8F4E35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D9427-A5AA-4BF5-BE9C-7C6F6C35F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08F6D-78C5-4693-88F8-20BF3760F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78897-7B27-4239-A6E0-115DE33182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173E4-868F-4DBF-95D1-66EAEDC3A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0983B0BE-A643-47C6-A917-06E2598F6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G:\Toan%20%25\AoTrangDenTruong_NhatKyVangAnh.wma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G:\emdiquangatu.wav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8" descr="American Beauty Climbing Ros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13" name="AoTrangDenTruong_NhatKyVangAnh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305800" y="632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8975" fill="hold"/>
                                        <p:tgtEl>
                                          <p:spTgt spid="62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21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3657600" y="3810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chemeClr val="bg1"/>
                </a:solidFill>
                <a:latin typeface="Arial" pitchFamily="34" charset="0"/>
              </a:rPr>
              <a:t>Toán</a:t>
            </a:r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0" y="0"/>
            <a:ext cx="838200" cy="609600"/>
          </a:xfrm>
          <a:prstGeom prst="star8">
            <a:avLst>
              <a:gd name="adj" fmla="val 3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66"/>
                </a:solidFill>
                <a:latin typeface="Arial" pitchFamily="34" charset="0"/>
              </a:rPr>
              <a:t>B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819400" y="2209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Arial" pitchFamily="34" charset="0"/>
              </a:rPr>
              <a:t>4 : 7 =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286000" y="3276600"/>
            <a:ext cx="198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Arial" pitchFamily="34" charset="0"/>
              </a:rPr>
              <a:t>5 : 100 =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114800" y="1981200"/>
            <a:ext cx="457200" cy="1031875"/>
            <a:chOff x="2880" y="1968"/>
            <a:chExt cx="288" cy="604"/>
          </a:xfrm>
        </p:grpSpPr>
        <p:sp>
          <p:nvSpPr>
            <p:cNvPr id="3083" name="Text Box 11"/>
            <p:cNvSpPr txBox="1">
              <a:spLocks noChangeArrowheads="1"/>
            </p:cNvSpPr>
            <p:nvPr/>
          </p:nvSpPr>
          <p:spPr bwMode="auto">
            <a:xfrm>
              <a:off x="2928" y="1968"/>
              <a:ext cx="240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bg1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3084" name="Line 12"/>
            <p:cNvSpPr>
              <a:spLocks noChangeShapeType="1"/>
            </p:cNvSpPr>
            <p:nvPr/>
          </p:nvSpPr>
          <p:spPr bwMode="auto">
            <a:xfrm>
              <a:off x="2880" y="2256"/>
              <a:ext cx="28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Text Box 13"/>
            <p:cNvSpPr txBox="1">
              <a:spLocks noChangeArrowheads="1"/>
            </p:cNvSpPr>
            <p:nvPr/>
          </p:nvSpPr>
          <p:spPr bwMode="auto">
            <a:xfrm>
              <a:off x="2928" y="2304"/>
              <a:ext cx="240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bg1"/>
                  </a:solidFill>
                  <a:latin typeface="Arial" pitchFamily="34" charset="0"/>
                </a:rPr>
                <a:t>7</a:t>
              </a:r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191000" y="3124200"/>
            <a:ext cx="762000" cy="881063"/>
            <a:chOff x="2640" y="1968"/>
            <a:chExt cx="480" cy="555"/>
          </a:xfrm>
        </p:grpSpPr>
        <p:sp>
          <p:nvSpPr>
            <p:cNvPr id="3080" name="Text Box 19"/>
            <p:cNvSpPr txBox="1">
              <a:spLocks noChangeArrowheads="1"/>
            </p:cNvSpPr>
            <p:nvPr/>
          </p:nvSpPr>
          <p:spPr bwMode="auto">
            <a:xfrm>
              <a:off x="2736" y="1968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bg1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3081" name="Text Box 20"/>
            <p:cNvSpPr txBox="1">
              <a:spLocks noChangeArrowheads="1"/>
            </p:cNvSpPr>
            <p:nvPr/>
          </p:nvSpPr>
          <p:spPr bwMode="auto">
            <a:xfrm>
              <a:off x="2640" y="2235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bg1"/>
                  </a:solidFill>
                  <a:latin typeface="Arial" pitchFamily="34" charset="0"/>
                </a:rPr>
                <a:t>100</a:t>
              </a:r>
            </a:p>
          </p:txBody>
        </p:sp>
        <p:sp>
          <p:nvSpPr>
            <p:cNvPr id="3082" name="Line 21"/>
            <p:cNvSpPr>
              <a:spLocks noChangeShapeType="1"/>
            </p:cNvSpPr>
            <p:nvPr/>
          </p:nvSpPr>
          <p:spPr bwMode="auto">
            <a:xfrm>
              <a:off x="2640" y="2235"/>
              <a:ext cx="38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819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2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26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3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nimBg="1"/>
      <p:bldP spid="8198" grpId="0"/>
      <p:bldP spid="819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3657600" y="2286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chemeClr val="bg1"/>
                </a:solidFill>
                <a:latin typeface="Arial" pitchFamily="34" charset="0"/>
              </a:rPr>
              <a:t>Toán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362200" y="609600"/>
            <a:ext cx="464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Arial" pitchFamily="34" charset="0"/>
              </a:rPr>
              <a:t>Tiết 74: Tỉ số phần tr</a:t>
            </a:r>
            <a:r>
              <a:rPr lang="vi-VN" sz="2400" b="1">
                <a:solidFill>
                  <a:srgbClr val="FFFF00"/>
                </a:solidFill>
                <a:latin typeface="Arial" pitchFamily="34" charset="0"/>
              </a:rPr>
              <a:t>ă</a:t>
            </a:r>
            <a:r>
              <a:rPr lang="en-US" sz="2400" b="1">
                <a:solidFill>
                  <a:srgbClr val="FFFF00"/>
                </a:solidFill>
                <a:latin typeface="Arial" pitchFamily="34" charset="0"/>
              </a:rPr>
              <a:t>m</a:t>
            </a:r>
          </a:p>
        </p:txBody>
      </p:sp>
      <p:sp>
        <p:nvSpPr>
          <p:cNvPr id="4100" name="AutoShape 40"/>
          <p:cNvSpPr>
            <a:spLocks noChangeArrowheads="1"/>
          </p:cNvSpPr>
          <p:nvPr/>
        </p:nvSpPr>
        <p:spPr bwMode="auto">
          <a:xfrm>
            <a:off x="0" y="0"/>
            <a:ext cx="762000" cy="609600"/>
          </a:xfrm>
          <a:prstGeom prst="star8">
            <a:avLst>
              <a:gd name="adj" fmla="val 3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FF0066"/>
                </a:solidFill>
                <a:latin typeface="Arial" pitchFamily="34" charset="0"/>
              </a:rPr>
              <a:t>B</a:t>
            </a:r>
          </a:p>
        </p:txBody>
      </p:sp>
      <p:sp>
        <p:nvSpPr>
          <p:cNvPr id="7212" name="AutoShape 44"/>
          <p:cNvSpPr>
            <a:spLocks noChangeArrowheads="1"/>
          </p:cNvSpPr>
          <p:nvPr/>
        </p:nvSpPr>
        <p:spPr bwMode="auto">
          <a:xfrm>
            <a:off x="762000" y="0"/>
            <a:ext cx="762000" cy="609600"/>
          </a:xfrm>
          <a:prstGeom prst="star8">
            <a:avLst>
              <a:gd name="adj" fmla="val 3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66"/>
                </a:solidFill>
                <a:latin typeface="Arial" pitchFamily="34" charset="0"/>
              </a:rPr>
              <a:t>s</a:t>
            </a:r>
            <a:r>
              <a:rPr lang="en-US" b="1">
                <a:solidFill>
                  <a:srgbClr val="FF0066"/>
                </a:solidFill>
                <a:latin typeface="Arial" pitchFamily="34" charset="0"/>
              </a:rPr>
              <a:t>/73</a:t>
            </a:r>
          </a:p>
        </p:txBody>
      </p:sp>
      <p:grpSp>
        <p:nvGrpSpPr>
          <p:cNvPr id="2" name="Group 300"/>
          <p:cNvGrpSpPr>
            <a:grpSpLocks/>
          </p:cNvGrpSpPr>
          <p:nvPr/>
        </p:nvGrpSpPr>
        <p:grpSpPr bwMode="auto">
          <a:xfrm>
            <a:off x="685800" y="914400"/>
            <a:ext cx="8229600" cy="1262063"/>
            <a:chOff x="576" y="729"/>
            <a:chExt cx="5184" cy="795"/>
          </a:xfrm>
        </p:grpSpPr>
        <p:sp>
          <p:nvSpPr>
            <p:cNvPr id="4148" name="Text Box 45"/>
            <p:cNvSpPr txBox="1">
              <a:spLocks noChangeArrowheads="1"/>
            </p:cNvSpPr>
            <p:nvPr/>
          </p:nvSpPr>
          <p:spPr bwMode="auto">
            <a:xfrm>
              <a:off x="576" y="768"/>
              <a:ext cx="5184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u="sng">
                  <a:solidFill>
                    <a:srgbClr val="FFFF00"/>
                  </a:solidFill>
                  <a:latin typeface="Arial" pitchFamily="34" charset="0"/>
                </a:rPr>
                <a:t>Ví dụ 1:</a:t>
              </a:r>
              <a:r>
                <a:rPr lang="en-US" sz="2400" b="1">
                  <a:solidFill>
                    <a:schemeClr val="bg1"/>
                  </a:solidFill>
                  <a:latin typeface="Arial" pitchFamily="34" charset="0"/>
                </a:rPr>
                <a:t> Diện tích một v</a:t>
              </a:r>
              <a:r>
                <a:rPr lang="vi-VN" sz="2400" b="1">
                  <a:solidFill>
                    <a:schemeClr val="bg1"/>
                  </a:solidFill>
                  <a:latin typeface="Arial" pitchFamily="34" charset="0"/>
                </a:rPr>
                <a:t>ư</a:t>
              </a:r>
              <a:r>
                <a:rPr lang="en-US" sz="2400" b="1">
                  <a:solidFill>
                    <a:schemeClr val="bg1"/>
                  </a:solidFill>
                  <a:latin typeface="Arial" pitchFamily="34" charset="0"/>
                </a:rPr>
                <a:t>ờn hoa là 100m, trong </a:t>
              </a:r>
              <a:r>
                <a:rPr lang="vi-VN" sz="2400" b="1">
                  <a:solidFill>
                    <a:schemeClr val="bg1"/>
                  </a:solidFill>
                  <a:latin typeface="Arial" pitchFamily="34" charset="0"/>
                </a:rPr>
                <a:t>đ</a:t>
              </a:r>
              <a:r>
                <a:rPr lang="en-US" sz="2400" b="1">
                  <a:solidFill>
                    <a:schemeClr val="bg1"/>
                  </a:solidFill>
                  <a:latin typeface="Arial" pitchFamily="34" charset="0"/>
                </a:rPr>
                <a:t>ó có 25m  trồng hoa hồng. Tìm tỉ số của diện tích trồng hoa hồng và diện tích v</a:t>
              </a:r>
              <a:r>
                <a:rPr lang="vi-VN" sz="2400" b="1">
                  <a:solidFill>
                    <a:schemeClr val="bg1"/>
                  </a:solidFill>
                  <a:latin typeface="Arial" pitchFamily="34" charset="0"/>
                </a:rPr>
                <a:t>ư</a:t>
              </a:r>
              <a:r>
                <a:rPr lang="en-US" sz="2400" b="1">
                  <a:solidFill>
                    <a:schemeClr val="bg1"/>
                  </a:solidFill>
                  <a:latin typeface="Arial" pitchFamily="34" charset="0"/>
                </a:rPr>
                <a:t>ờn hoa.</a:t>
              </a:r>
            </a:p>
          </p:txBody>
        </p:sp>
        <p:sp>
          <p:nvSpPr>
            <p:cNvPr id="4149" name="Text Box 46"/>
            <p:cNvSpPr txBox="1">
              <a:spLocks noChangeArrowheads="1"/>
            </p:cNvSpPr>
            <p:nvPr/>
          </p:nvSpPr>
          <p:spPr bwMode="auto">
            <a:xfrm>
              <a:off x="960" y="1017"/>
              <a:ext cx="14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chemeClr val="bg1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4150" name="Text Box 47"/>
            <p:cNvSpPr txBox="1">
              <a:spLocks noChangeArrowheads="1"/>
            </p:cNvSpPr>
            <p:nvPr/>
          </p:nvSpPr>
          <p:spPr bwMode="auto">
            <a:xfrm>
              <a:off x="4416" y="729"/>
              <a:ext cx="14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chemeClr val="bg1"/>
                  </a:solidFill>
                  <a:latin typeface="Arial" pitchFamily="34" charset="0"/>
                </a:rPr>
                <a:t>2</a:t>
              </a:r>
            </a:p>
          </p:txBody>
        </p:sp>
      </p:grpSp>
      <p:grpSp>
        <p:nvGrpSpPr>
          <p:cNvPr id="3" name="Group 368"/>
          <p:cNvGrpSpPr>
            <a:grpSpLocks/>
          </p:cNvGrpSpPr>
          <p:nvPr/>
        </p:nvGrpSpPr>
        <p:grpSpPr bwMode="auto">
          <a:xfrm>
            <a:off x="228600" y="2819400"/>
            <a:ext cx="3810000" cy="3810000"/>
            <a:chOff x="288" y="1680"/>
            <a:chExt cx="2400" cy="2400"/>
          </a:xfrm>
        </p:grpSpPr>
        <p:sp>
          <p:nvSpPr>
            <p:cNvPr id="4129" name="Rectangle 369"/>
            <p:cNvSpPr>
              <a:spLocks noChangeArrowheads="1"/>
            </p:cNvSpPr>
            <p:nvPr/>
          </p:nvSpPr>
          <p:spPr bwMode="auto">
            <a:xfrm>
              <a:off x="288" y="1680"/>
              <a:ext cx="2400" cy="2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pitchFamily="34" charset="0"/>
              </a:endParaRPr>
            </a:p>
          </p:txBody>
        </p:sp>
        <p:sp>
          <p:nvSpPr>
            <p:cNvPr id="4130" name="Line 370"/>
            <p:cNvSpPr>
              <a:spLocks noChangeShapeType="1"/>
            </p:cNvSpPr>
            <p:nvPr/>
          </p:nvSpPr>
          <p:spPr bwMode="auto">
            <a:xfrm>
              <a:off x="528" y="1680"/>
              <a:ext cx="0" cy="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1" name="Line 371"/>
            <p:cNvSpPr>
              <a:spLocks noChangeShapeType="1"/>
            </p:cNvSpPr>
            <p:nvPr/>
          </p:nvSpPr>
          <p:spPr bwMode="auto">
            <a:xfrm>
              <a:off x="768" y="1680"/>
              <a:ext cx="0" cy="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2" name="Line 372"/>
            <p:cNvSpPr>
              <a:spLocks noChangeShapeType="1"/>
            </p:cNvSpPr>
            <p:nvPr/>
          </p:nvSpPr>
          <p:spPr bwMode="auto">
            <a:xfrm>
              <a:off x="1008" y="1680"/>
              <a:ext cx="0" cy="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3" name="Line 373"/>
            <p:cNvSpPr>
              <a:spLocks noChangeShapeType="1"/>
            </p:cNvSpPr>
            <p:nvPr/>
          </p:nvSpPr>
          <p:spPr bwMode="auto">
            <a:xfrm>
              <a:off x="1248" y="1680"/>
              <a:ext cx="0" cy="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4" name="Line 374"/>
            <p:cNvSpPr>
              <a:spLocks noChangeShapeType="1"/>
            </p:cNvSpPr>
            <p:nvPr/>
          </p:nvSpPr>
          <p:spPr bwMode="auto">
            <a:xfrm>
              <a:off x="1728" y="1680"/>
              <a:ext cx="0" cy="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5" name="Line 375"/>
            <p:cNvSpPr>
              <a:spLocks noChangeShapeType="1"/>
            </p:cNvSpPr>
            <p:nvPr/>
          </p:nvSpPr>
          <p:spPr bwMode="auto">
            <a:xfrm>
              <a:off x="1488" y="1680"/>
              <a:ext cx="0" cy="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6" name="Line 376"/>
            <p:cNvSpPr>
              <a:spLocks noChangeShapeType="1"/>
            </p:cNvSpPr>
            <p:nvPr/>
          </p:nvSpPr>
          <p:spPr bwMode="auto">
            <a:xfrm>
              <a:off x="1968" y="1680"/>
              <a:ext cx="0" cy="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7" name="Line 377"/>
            <p:cNvSpPr>
              <a:spLocks noChangeShapeType="1"/>
            </p:cNvSpPr>
            <p:nvPr/>
          </p:nvSpPr>
          <p:spPr bwMode="auto">
            <a:xfrm>
              <a:off x="2208" y="1680"/>
              <a:ext cx="0" cy="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8" name="Line 378"/>
            <p:cNvSpPr>
              <a:spLocks noChangeShapeType="1"/>
            </p:cNvSpPr>
            <p:nvPr/>
          </p:nvSpPr>
          <p:spPr bwMode="auto">
            <a:xfrm>
              <a:off x="2448" y="1680"/>
              <a:ext cx="0" cy="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9" name="Line 379"/>
            <p:cNvSpPr>
              <a:spLocks noChangeShapeType="1"/>
            </p:cNvSpPr>
            <p:nvPr/>
          </p:nvSpPr>
          <p:spPr bwMode="auto">
            <a:xfrm>
              <a:off x="288" y="3840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0" name="Line 380"/>
            <p:cNvSpPr>
              <a:spLocks noChangeShapeType="1"/>
            </p:cNvSpPr>
            <p:nvPr/>
          </p:nvSpPr>
          <p:spPr bwMode="auto">
            <a:xfrm>
              <a:off x="288" y="3600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1" name="Line 381"/>
            <p:cNvSpPr>
              <a:spLocks noChangeShapeType="1"/>
            </p:cNvSpPr>
            <p:nvPr/>
          </p:nvSpPr>
          <p:spPr bwMode="auto">
            <a:xfrm>
              <a:off x="288" y="3360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2" name="Line 382"/>
            <p:cNvSpPr>
              <a:spLocks noChangeShapeType="1"/>
            </p:cNvSpPr>
            <p:nvPr/>
          </p:nvSpPr>
          <p:spPr bwMode="auto">
            <a:xfrm>
              <a:off x="288" y="3120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3" name="Line 383"/>
            <p:cNvSpPr>
              <a:spLocks noChangeShapeType="1"/>
            </p:cNvSpPr>
            <p:nvPr/>
          </p:nvSpPr>
          <p:spPr bwMode="auto">
            <a:xfrm>
              <a:off x="288" y="2880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4" name="Line 384"/>
            <p:cNvSpPr>
              <a:spLocks noChangeShapeType="1"/>
            </p:cNvSpPr>
            <p:nvPr/>
          </p:nvSpPr>
          <p:spPr bwMode="auto">
            <a:xfrm>
              <a:off x="288" y="2640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5" name="Line 385"/>
            <p:cNvSpPr>
              <a:spLocks noChangeShapeType="1"/>
            </p:cNvSpPr>
            <p:nvPr/>
          </p:nvSpPr>
          <p:spPr bwMode="auto">
            <a:xfrm>
              <a:off x="288" y="2400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6" name="Line 386"/>
            <p:cNvSpPr>
              <a:spLocks noChangeShapeType="1"/>
            </p:cNvSpPr>
            <p:nvPr/>
          </p:nvSpPr>
          <p:spPr bwMode="auto">
            <a:xfrm>
              <a:off x="288" y="2160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7" name="Line 387"/>
            <p:cNvSpPr>
              <a:spLocks noChangeShapeType="1"/>
            </p:cNvSpPr>
            <p:nvPr/>
          </p:nvSpPr>
          <p:spPr bwMode="auto">
            <a:xfrm>
              <a:off x="288" y="1920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401"/>
          <p:cNvGrpSpPr>
            <a:grpSpLocks/>
          </p:cNvGrpSpPr>
          <p:nvPr/>
        </p:nvGrpSpPr>
        <p:grpSpPr bwMode="auto">
          <a:xfrm>
            <a:off x="228600" y="2819400"/>
            <a:ext cx="1905000" cy="1905000"/>
            <a:chOff x="144" y="1680"/>
            <a:chExt cx="1200" cy="1200"/>
          </a:xfrm>
        </p:grpSpPr>
        <p:grpSp>
          <p:nvGrpSpPr>
            <p:cNvPr id="4116" name="Group 388"/>
            <p:cNvGrpSpPr>
              <a:grpSpLocks/>
            </p:cNvGrpSpPr>
            <p:nvPr/>
          </p:nvGrpSpPr>
          <p:grpSpPr bwMode="auto">
            <a:xfrm>
              <a:off x="144" y="1680"/>
              <a:ext cx="1200" cy="1200"/>
              <a:chOff x="288" y="960"/>
              <a:chExt cx="1200" cy="1200"/>
            </a:xfrm>
          </p:grpSpPr>
          <p:sp>
            <p:nvSpPr>
              <p:cNvPr id="4120" name="Rectangle 389"/>
              <p:cNvSpPr>
                <a:spLocks noChangeArrowheads="1"/>
              </p:cNvSpPr>
              <p:nvPr/>
            </p:nvSpPr>
            <p:spPr bwMode="auto">
              <a:xfrm>
                <a:off x="288" y="960"/>
                <a:ext cx="1200" cy="1200"/>
              </a:xfrm>
              <a:prstGeom prst="rect">
                <a:avLst/>
              </a:prstGeom>
              <a:solidFill>
                <a:srgbClr val="FF5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>
                  <a:latin typeface="Arial" pitchFamily="34" charset="0"/>
                </a:endParaRPr>
              </a:p>
            </p:txBody>
          </p:sp>
          <p:sp>
            <p:nvSpPr>
              <p:cNvPr id="4121" name="Line 390"/>
              <p:cNvSpPr>
                <a:spLocks noChangeShapeType="1"/>
              </p:cNvSpPr>
              <p:nvPr/>
            </p:nvSpPr>
            <p:spPr bwMode="auto">
              <a:xfrm flipV="1">
                <a:off x="528" y="960"/>
                <a:ext cx="0" cy="1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Line 391"/>
              <p:cNvSpPr>
                <a:spLocks noChangeShapeType="1"/>
              </p:cNvSpPr>
              <p:nvPr/>
            </p:nvSpPr>
            <p:spPr bwMode="auto">
              <a:xfrm flipV="1">
                <a:off x="768" y="960"/>
                <a:ext cx="0" cy="1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Line 392"/>
              <p:cNvSpPr>
                <a:spLocks noChangeShapeType="1"/>
              </p:cNvSpPr>
              <p:nvPr/>
            </p:nvSpPr>
            <p:spPr bwMode="auto">
              <a:xfrm flipV="1">
                <a:off x="1008" y="960"/>
                <a:ext cx="0" cy="1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4" name="Line 393"/>
              <p:cNvSpPr>
                <a:spLocks noChangeShapeType="1"/>
              </p:cNvSpPr>
              <p:nvPr/>
            </p:nvSpPr>
            <p:spPr bwMode="auto">
              <a:xfrm flipV="1">
                <a:off x="1248" y="960"/>
                <a:ext cx="0" cy="1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5" name="Line 394"/>
              <p:cNvSpPr>
                <a:spLocks noChangeShapeType="1"/>
              </p:cNvSpPr>
              <p:nvPr/>
            </p:nvSpPr>
            <p:spPr bwMode="auto">
              <a:xfrm flipH="1">
                <a:off x="288" y="1920"/>
                <a:ext cx="1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" name="Line 395"/>
              <p:cNvSpPr>
                <a:spLocks noChangeShapeType="1"/>
              </p:cNvSpPr>
              <p:nvPr/>
            </p:nvSpPr>
            <p:spPr bwMode="auto">
              <a:xfrm flipH="1">
                <a:off x="288" y="1680"/>
                <a:ext cx="1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Line 396"/>
              <p:cNvSpPr>
                <a:spLocks noChangeShapeType="1"/>
              </p:cNvSpPr>
              <p:nvPr/>
            </p:nvSpPr>
            <p:spPr bwMode="auto">
              <a:xfrm flipH="1">
                <a:off x="288" y="1440"/>
                <a:ext cx="1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8" name="Line 397"/>
              <p:cNvSpPr>
                <a:spLocks noChangeShapeType="1"/>
              </p:cNvSpPr>
              <p:nvPr/>
            </p:nvSpPr>
            <p:spPr bwMode="auto">
              <a:xfrm flipH="1">
                <a:off x="288" y="1200"/>
                <a:ext cx="1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7" name="Group 400"/>
            <p:cNvGrpSpPr>
              <a:grpSpLocks/>
            </p:cNvGrpSpPr>
            <p:nvPr/>
          </p:nvGrpSpPr>
          <p:grpSpPr bwMode="auto">
            <a:xfrm>
              <a:off x="480" y="2121"/>
              <a:ext cx="672" cy="291"/>
              <a:chOff x="480" y="2121"/>
              <a:chExt cx="672" cy="291"/>
            </a:xfrm>
          </p:grpSpPr>
          <p:sp>
            <p:nvSpPr>
              <p:cNvPr id="4118" name="Text Box 398"/>
              <p:cNvSpPr txBox="1">
                <a:spLocks noChangeArrowheads="1"/>
              </p:cNvSpPr>
              <p:nvPr/>
            </p:nvSpPr>
            <p:spPr bwMode="auto">
              <a:xfrm>
                <a:off x="480" y="2160"/>
                <a:ext cx="67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25m</a:t>
                </a:r>
              </a:p>
            </p:txBody>
          </p:sp>
          <p:sp>
            <p:nvSpPr>
              <p:cNvPr id="4119" name="Text Box 399"/>
              <p:cNvSpPr txBox="1">
                <a:spLocks noChangeArrowheads="1"/>
              </p:cNvSpPr>
              <p:nvPr/>
            </p:nvSpPr>
            <p:spPr bwMode="auto">
              <a:xfrm>
                <a:off x="816" y="2121"/>
                <a:ext cx="144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b="1">
                    <a:solidFill>
                      <a:schemeClr val="bg1"/>
                    </a:solidFill>
                    <a:latin typeface="Arial" pitchFamily="34" charset="0"/>
                  </a:rPr>
                  <a:t>2</a:t>
                </a:r>
              </a:p>
            </p:txBody>
          </p:sp>
        </p:grpSp>
      </p:grpSp>
      <p:sp>
        <p:nvSpPr>
          <p:cNvPr id="7570" name="Text Box 402"/>
          <p:cNvSpPr txBox="1">
            <a:spLocks noChangeArrowheads="1"/>
          </p:cNvSpPr>
          <p:nvPr/>
        </p:nvSpPr>
        <p:spPr bwMode="auto">
          <a:xfrm>
            <a:off x="4800600" y="2667000"/>
            <a:ext cx="160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25 : 100 =</a:t>
            </a:r>
          </a:p>
        </p:txBody>
      </p:sp>
      <p:grpSp>
        <p:nvGrpSpPr>
          <p:cNvPr id="7" name="Group 408"/>
          <p:cNvGrpSpPr>
            <a:grpSpLocks/>
          </p:cNvGrpSpPr>
          <p:nvPr/>
        </p:nvGrpSpPr>
        <p:grpSpPr bwMode="auto">
          <a:xfrm>
            <a:off x="6096000" y="2514600"/>
            <a:ext cx="838200" cy="819150"/>
            <a:chOff x="3840" y="1632"/>
            <a:chExt cx="528" cy="516"/>
          </a:xfrm>
        </p:grpSpPr>
        <p:sp>
          <p:nvSpPr>
            <p:cNvPr id="4113" name="Text Box 404"/>
            <p:cNvSpPr txBox="1">
              <a:spLocks noChangeArrowheads="1"/>
            </p:cNvSpPr>
            <p:nvPr/>
          </p:nvSpPr>
          <p:spPr bwMode="auto">
            <a:xfrm>
              <a:off x="3936" y="1632"/>
              <a:ext cx="43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25 </a:t>
              </a:r>
            </a:p>
          </p:txBody>
        </p:sp>
        <p:sp>
          <p:nvSpPr>
            <p:cNvPr id="4114" name="Text Box 405"/>
            <p:cNvSpPr txBox="1">
              <a:spLocks noChangeArrowheads="1"/>
            </p:cNvSpPr>
            <p:nvPr/>
          </p:nvSpPr>
          <p:spPr bwMode="auto">
            <a:xfrm>
              <a:off x="3840" y="1896"/>
              <a:ext cx="5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 100 </a:t>
              </a:r>
            </a:p>
          </p:txBody>
        </p:sp>
        <p:sp>
          <p:nvSpPr>
            <p:cNvPr id="4115" name="Line 406"/>
            <p:cNvSpPr>
              <a:spLocks noChangeShapeType="1"/>
            </p:cNvSpPr>
            <p:nvPr/>
          </p:nvSpPr>
          <p:spPr bwMode="auto">
            <a:xfrm>
              <a:off x="3936" y="1896"/>
              <a:ext cx="33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78" name="Text Box 410"/>
          <p:cNvSpPr txBox="1">
            <a:spLocks noChangeArrowheads="1"/>
          </p:cNvSpPr>
          <p:nvPr/>
        </p:nvSpPr>
        <p:spPr bwMode="auto">
          <a:xfrm>
            <a:off x="6796088" y="2667000"/>
            <a:ext cx="333375" cy="4000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=</a:t>
            </a:r>
          </a:p>
        </p:txBody>
      </p:sp>
      <p:sp>
        <p:nvSpPr>
          <p:cNvPr id="7579" name="Text Box 411"/>
          <p:cNvSpPr txBox="1">
            <a:spLocks noChangeArrowheads="1"/>
          </p:cNvSpPr>
          <p:nvPr/>
        </p:nvSpPr>
        <p:spPr bwMode="auto">
          <a:xfrm>
            <a:off x="7086600" y="2667000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25%</a:t>
            </a:r>
          </a:p>
        </p:txBody>
      </p:sp>
      <p:sp>
        <p:nvSpPr>
          <p:cNvPr id="7580" name="Text Box 412"/>
          <p:cNvSpPr txBox="1">
            <a:spLocks noChangeArrowheads="1"/>
          </p:cNvSpPr>
          <p:nvPr/>
        </p:nvSpPr>
        <p:spPr bwMode="auto">
          <a:xfrm>
            <a:off x="4114800" y="3657600"/>
            <a:ext cx="160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Cách viết:</a:t>
            </a:r>
          </a:p>
        </p:txBody>
      </p:sp>
      <p:sp>
        <p:nvSpPr>
          <p:cNvPr id="7581" name="Text Box 413"/>
          <p:cNvSpPr txBox="1">
            <a:spLocks noChangeArrowheads="1"/>
          </p:cNvSpPr>
          <p:nvPr/>
        </p:nvSpPr>
        <p:spPr bwMode="auto">
          <a:xfrm>
            <a:off x="3886200" y="4191000"/>
            <a:ext cx="533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Cách đọc: Hai m</a:t>
            </a:r>
            <a:r>
              <a:rPr lang="vi-VN" sz="2000" b="1">
                <a:solidFill>
                  <a:schemeClr val="bg1"/>
                </a:solidFill>
                <a:latin typeface="Arial" pitchFamily="34" charset="0"/>
              </a:rPr>
              <a:t>ươ</a:t>
            </a: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i l</a:t>
            </a:r>
            <a:r>
              <a:rPr lang="vi-VN" sz="2000" b="1">
                <a:solidFill>
                  <a:schemeClr val="bg1"/>
                </a:solidFill>
                <a:latin typeface="Arial" pitchFamily="34" charset="0"/>
              </a:rPr>
              <a:t>ă</a:t>
            </a: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m phần tr</a:t>
            </a:r>
            <a:r>
              <a:rPr lang="vi-VN" sz="2000" b="1">
                <a:solidFill>
                  <a:schemeClr val="bg1"/>
                </a:solidFill>
                <a:latin typeface="Arial" pitchFamily="34" charset="0"/>
              </a:rPr>
              <a:t>ă</a:t>
            </a: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m.</a:t>
            </a:r>
          </a:p>
        </p:txBody>
      </p:sp>
      <p:pic>
        <p:nvPicPr>
          <p:cNvPr id="7582" name="Picture 414" descr="25% 001"/>
          <p:cNvPicPr>
            <a:picLocks noChangeAspect="1" noChangeArrowheads="1"/>
          </p:cNvPicPr>
          <p:nvPr/>
        </p:nvPicPr>
        <p:blipFill>
          <a:blip r:embed="rId5"/>
          <a:srcRect t="13393" r="34091" b="13393"/>
          <a:stretch>
            <a:fillRect/>
          </a:stretch>
        </p:blipFill>
        <p:spPr bwMode="auto">
          <a:xfrm>
            <a:off x="5638800" y="3368675"/>
            <a:ext cx="19812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84" name="Text Box 416"/>
          <p:cNvSpPr txBox="1">
            <a:spLocks noChangeArrowheads="1"/>
          </p:cNvSpPr>
          <p:nvPr/>
        </p:nvSpPr>
        <p:spPr bwMode="auto">
          <a:xfrm>
            <a:off x="1676400" y="2362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10m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85" decel="1000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385" decel="100000"/>
                                        <p:tgtEl>
                                          <p:spTgt spid="72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385" fill="hold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385" fill="hold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7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75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75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75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7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75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 nodeType="clickPar">
                      <p:stCondLst>
                        <p:cond delay="0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mph" presetSubtype="2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2000" fill="hold"/>
                                        <p:tgtEl>
                                          <p:spTgt spid="75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79"/>
                  </p:tgtEl>
                </p:cond>
              </p:nextCondLst>
            </p:seq>
          </p:childTnLst>
        </p:cTn>
      </p:par>
    </p:tnLst>
    <p:bldLst>
      <p:bldP spid="7183" grpId="0"/>
      <p:bldP spid="7212" grpId="0" animBg="1"/>
      <p:bldP spid="7570" grpId="0"/>
      <p:bldP spid="7578" grpId="0" animBg="1"/>
      <p:bldP spid="7579" grpId="0"/>
      <p:bldP spid="7579" grpId="1"/>
      <p:bldP spid="7580" grpId="0"/>
      <p:bldP spid="7581" grpId="0"/>
      <p:bldP spid="758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3657600" y="3048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chemeClr val="bg1"/>
                </a:solidFill>
                <a:latin typeface="Arial" pitchFamily="34" charset="0"/>
              </a:rPr>
              <a:t>Toán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2362200" y="623888"/>
            <a:ext cx="4648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Arial" pitchFamily="34" charset="0"/>
              </a:rPr>
              <a:t>Tiết 74: Tỉ số phần tr</a:t>
            </a:r>
            <a:r>
              <a:rPr lang="vi-VN" sz="2400" b="1">
                <a:solidFill>
                  <a:srgbClr val="FFFF00"/>
                </a:solidFill>
                <a:latin typeface="Arial" pitchFamily="34" charset="0"/>
              </a:rPr>
              <a:t>ă</a:t>
            </a:r>
            <a:r>
              <a:rPr lang="en-US" sz="2400" b="1">
                <a:solidFill>
                  <a:srgbClr val="FFFF00"/>
                </a:solidFill>
                <a:latin typeface="Arial" pitchFamily="34" charset="0"/>
              </a:rPr>
              <a:t>m</a:t>
            </a:r>
          </a:p>
        </p:txBody>
      </p:sp>
      <p:sp>
        <p:nvSpPr>
          <p:cNvPr id="5124" name="AutoShape 5"/>
          <p:cNvSpPr>
            <a:spLocks noChangeArrowheads="1"/>
          </p:cNvSpPr>
          <p:nvPr/>
        </p:nvSpPr>
        <p:spPr bwMode="auto">
          <a:xfrm>
            <a:off x="0" y="0"/>
            <a:ext cx="762000" cy="609600"/>
          </a:xfrm>
          <a:prstGeom prst="star8">
            <a:avLst>
              <a:gd name="adj" fmla="val 3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FF0066"/>
                </a:solidFill>
                <a:latin typeface="Arial" pitchFamily="34" charset="0"/>
              </a:rPr>
              <a:t>B</a:t>
            </a:r>
          </a:p>
        </p:txBody>
      </p:sp>
      <p:sp>
        <p:nvSpPr>
          <p:cNvPr id="5125" name="AutoShape 6"/>
          <p:cNvSpPr>
            <a:spLocks noChangeArrowheads="1"/>
          </p:cNvSpPr>
          <p:nvPr/>
        </p:nvSpPr>
        <p:spPr bwMode="auto">
          <a:xfrm>
            <a:off x="762000" y="0"/>
            <a:ext cx="762000" cy="609600"/>
          </a:xfrm>
          <a:prstGeom prst="star8">
            <a:avLst>
              <a:gd name="adj" fmla="val 3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66"/>
                </a:solidFill>
                <a:latin typeface="Arial" pitchFamily="34" charset="0"/>
              </a:rPr>
              <a:t>s</a:t>
            </a:r>
            <a:r>
              <a:rPr lang="en-US" b="1">
                <a:solidFill>
                  <a:srgbClr val="FF0066"/>
                </a:solidFill>
                <a:latin typeface="Arial" pitchFamily="34" charset="0"/>
              </a:rPr>
              <a:t>/73</a:t>
            </a:r>
          </a:p>
        </p:txBody>
      </p:sp>
      <p:grpSp>
        <p:nvGrpSpPr>
          <p:cNvPr id="5126" name="Group 7"/>
          <p:cNvGrpSpPr>
            <a:grpSpLocks/>
          </p:cNvGrpSpPr>
          <p:nvPr/>
        </p:nvGrpSpPr>
        <p:grpSpPr bwMode="auto">
          <a:xfrm>
            <a:off x="228600" y="914400"/>
            <a:ext cx="2362200" cy="633413"/>
            <a:chOff x="576" y="729"/>
            <a:chExt cx="5184" cy="616"/>
          </a:xfrm>
        </p:grpSpPr>
        <p:sp>
          <p:nvSpPr>
            <p:cNvPr id="5209" name="Text Box 8"/>
            <p:cNvSpPr txBox="1">
              <a:spLocks noChangeArrowheads="1"/>
            </p:cNvSpPr>
            <p:nvPr/>
          </p:nvSpPr>
          <p:spPr bwMode="auto">
            <a:xfrm>
              <a:off x="576" y="768"/>
              <a:ext cx="5184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u="sng">
                  <a:solidFill>
                    <a:srgbClr val="FFFF00"/>
                  </a:solidFill>
                  <a:latin typeface="Arial" pitchFamily="34" charset="0"/>
                </a:rPr>
                <a:t>Ví dụ 1:</a:t>
              </a:r>
              <a:endParaRPr lang="en-US" sz="24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5210" name="Text Box 9"/>
            <p:cNvSpPr txBox="1">
              <a:spLocks noChangeArrowheads="1"/>
            </p:cNvSpPr>
            <p:nvPr/>
          </p:nvSpPr>
          <p:spPr bwMode="auto">
            <a:xfrm>
              <a:off x="830" y="1016"/>
              <a:ext cx="404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5211" name="Text Box 10"/>
            <p:cNvSpPr txBox="1">
              <a:spLocks noChangeArrowheads="1"/>
            </p:cNvSpPr>
            <p:nvPr/>
          </p:nvSpPr>
          <p:spPr bwMode="auto">
            <a:xfrm>
              <a:off x="4286" y="729"/>
              <a:ext cx="404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752600" y="2819400"/>
            <a:ext cx="2133600" cy="819150"/>
            <a:chOff x="1104" y="2352"/>
            <a:chExt cx="1344" cy="516"/>
          </a:xfrm>
        </p:grpSpPr>
        <p:sp>
          <p:nvSpPr>
            <p:cNvPr id="5204" name="Text Box 12"/>
            <p:cNvSpPr txBox="1">
              <a:spLocks noChangeArrowheads="1"/>
            </p:cNvSpPr>
            <p:nvPr/>
          </p:nvSpPr>
          <p:spPr bwMode="auto">
            <a:xfrm>
              <a:off x="1104" y="2448"/>
              <a:ext cx="10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80 : 400 =</a:t>
              </a:r>
            </a:p>
          </p:txBody>
        </p:sp>
        <p:grpSp>
          <p:nvGrpSpPr>
            <p:cNvPr id="5205" name="Group 13"/>
            <p:cNvGrpSpPr>
              <a:grpSpLocks/>
            </p:cNvGrpSpPr>
            <p:nvPr/>
          </p:nvGrpSpPr>
          <p:grpSpPr bwMode="auto">
            <a:xfrm>
              <a:off x="1920" y="2352"/>
              <a:ext cx="528" cy="516"/>
              <a:chOff x="3840" y="1632"/>
              <a:chExt cx="528" cy="516"/>
            </a:xfrm>
          </p:grpSpPr>
          <p:sp>
            <p:nvSpPr>
              <p:cNvPr id="5206" name="Text Box 14"/>
              <p:cNvSpPr txBox="1">
                <a:spLocks noChangeArrowheads="1"/>
              </p:cNvSpPr>
              <p:nvPr/>
            </p:nvSpPr>
            <p:spPr bwMode="auto">
              <a:xfrm>
                <a:off x="3936" y="1632"/>
                <a:ext cx="4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80 </a:t>
                </a:r>
              </a:p>
            </p:txBody>
          </p:sp>
          <p:sp>
            <p:nvSpPr>
              <p:cNvPr id="5207" name="Text Box 15"/>
              <p:cNvSpPr txBox="1">
                <a:spLocks noChangeArrowheads="1"/>
              </p:cNvSpPr>
              <p:nvPr/>
            </p:nvSpPr>
            <p:spPr bwMode="auto">
              <a:xfrm>
                <a:off x="3840" y="1896"/>
                <a:ext cx="52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 400 </a:t>
                </a:r>
              </a:p>
            </p:txBody>
          </p:sp>
          <p:sp>
            <p:nvSpPr>
              <p:cNvPr id="5208" name="Line 16"/>
              <p:cNvSpPr>
                <a:spLocks noChangeShapeType="1"/>
              </p:cNvSpPr>
              <p:nvPr/>
            </p:nvSpPr>
            <p:spPr bwMode="auto">
              <a:xfrm>
                <a:off x="3936" y="189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4662488" y="2971800"/>
            <a:ext cx="333375" cy="4000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=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5029200" y="2971800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20%</a:t>
            </a: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3962400" y="2819400"/>
            <a:ext cx="838200" cy="819150"/>
            <a:chOff x="3840" y="1632"/>
            <a:chExt cx="528" cy="516"/>
          </a:xfrm>
        </p:grpSpPr>
        <p:sp>
          <p:nvSpPr>
            <p:cNvPr id="5201" name="Text Box 20"/>
            <p:cNvSpPr txBox="1">
              <a:spLocks noChangeArrowheads="1"/>
            </p:cNvSpPr>
            <p:nvPr/>
          </p:nvSpPr>
          <p:spPr bwMode="auto">
            <a:xfrm>
              <a:off x="3936" y="1632"/>
              <a:ext cx="43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20 </a:t>
              </a:r>
            </a:p>
          </p:txBody>
        </p:sp>
        <p:sp>
          <p:nvSpPr>
            <p:cNvPr id="5202" name="Text Box 21"/>
            <p:cNvSpPr txBox="1">
              <a:spLocks noChangeArrowheads="1"/>
            </p:cNvSpPr>
            <p:nvPr/>
          </p:nvSpPr>
          <p:spPr bwMode="auto">
            <a:xfrm>
              <a:off x="3840" y="1896"/>
              <a:ext cx="5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 100 </a:t>
              </a:r>
            </a:p>
          </p:txBody>
        </p:sp>
        <p:sp>
          <p:nvSpPr>
            <p:cNvPr id="5203" name="Line 22"/>
            <p:cNvSpPr>
              <a:spLocks noChangeShapeType="1"/>
            </p:cNvSpPr>
            <p:nvPr/>
          </p:nvSpPr>
          <p:spPr bwMode="auto">
            <a:xfrm>
              <a:off x="3936" y="1896"/>
              <a:ext cx="33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3748088" y="2971800"/>
            <a:ext cx="333375" cy="4000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=</a:t>
            </a:r>
          </a:p>
        </p:txBody>
      </p:sp>
      <p:grpSp>
        <p:nvGrpSpPr>
          <p:cNvPr id="5132" name="Group 24"/>
          <p:cNvGrpSpPr>
            <a:grpSpLocks/>
          </p:cNvGrpSpPr>
          <p:nvPr/>
        </p:nvGrpSpPr>
        <p:grpSpPr bwMode="auto">
          <a:xfrm>
            <a:off x="762000" y="1219200"/>
            <a:ext cx="3810000" cy="819150"/>
            <a:chOff x="3024" y="1632"/>
            <a:chExt cx="2400" cy="516"/>
          </a:xfrm>
        </p:grpSpPr>
        <p:sp>
          <p:nvSpPr>
            <p:cNvPr id="5194" name="Text Box 25"/>
            <p:cNvSpPr txBox="1">
              <a:spLocks noChangeArrowheads="1"/>
            </p:cNvSpPr>
            <p:nvPr/>
          </p:nvSpPr>
          <p:spPr bwMode="auto">
            <a:xfrm>
              <a:off x="3024" y="1728"/>
              <a:ext cx="10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25 : 100 =</a:t>
              </a:r>
            </a:p>
          </p:txBody>
        </p:sp>
        <p:grpSp>
          <p:nvGrpSpPr>
            <p:cNvPr id="5195" name="Group 26"/>
            <p:cNvGrpSpPr>
              <a:grpSpLocks/>
            </p:cNvGrpSpPr>
            <p:nvPr/>
          </p:nvGrpSpPr>
          <p:grpSpPr bwMode="auto">
            <a:xfrm>
              <a:off x="3840" y="1632"/>
              <a:ext cx="528" cy="516"/>
              <a:chOff x="3840" y="1632"/>
              <a:chExt cx="528" cy="516"/>
            </a:xfrm>
          </p:grpSpPr>
          <p:sp>
            <p:nvSpPr>
              <p:cNvPr id="5198" name="Text Box 27"/>
              <p:cNvSpPr txBox="1">
                <a:spLocks noChangeArrowheads="1"/>
              </p:cNvSpPr>
              <p:nvPr/>
            </p:nvSpPr>
            <p:spPr bwMode="auto">
              <a:xfrm>
                <a:off x="3936" y="1632"/>
                <a:ext cx="4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25 </a:t>
                </a:r>
              </a:p>
            </p:txBody>
          </p:sp>
          <p:sp>
            <p:nvSpPr>
              <p:cNvPr id="5199" name="Text Box 28"/>
              <p:cNvSpPr txBox="1">
                <a:spLocks noChangeArrowheads="1"/>
              </p:cNvSpPr>
              <p:nvPr/>
            </p:nvSpPr>
            <p:spPr bwMode="auto">
              <a:xfrm>
                <a:off x="3840" y="1896"/>
                <a:ext cx="52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 100 </a:t>
                </a:r>
              </a:p>
            </p:txBody>
          </p:sp>
          <p:sp>
            <p:nvSpPr>
              <p:cNvPr id="5200" name="Line 29"/>
              <p:cNvSpPr>
                <a:spLocks noChangeShapeType="1"/>
              </p:cNvSpPr>
              <p:nvPr/>
            </p:nvSpPr>
            <p:spPr bwMode="auto">
              <a:xfrm>
                <a:off x="3936" y="189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96" name="Text Box 30"/>
            <p:cNvSpPr txBox="1">
              <a:spLocks noChangeArrowheads="1"/>
            </p:cNvSpPr>
            <p:nvPr/>
          </p:nvSpPr>
          <p:spPr bwMode="auto">
            <a:xfrm>
              <a:off x="4464" y="1728"/>
              <a:ext cx="96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25%</a:t>
              </a:r>
            </a:p>
          </p:txBody>
        </p:sp>
        <p:sp>
          <p:nvSpPr>
            <p:cNvPr id="5197" name="Text Box 31"/>
            <p:cNvSpPr txBox="1">
              <a:spLocks noChangeArrowheads="1"/>
            </p:cNvSpPr>
            <p:nvPr/>
          </p:nvSpPr>
          <p:spPr bwMode="auto">
            <a:xfrm>
              <a:off x="4272" y="1728"/>
              <a:ext cx="210" cy="25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=</a:t>
              </a:r>
            </a:p>
          </p:txBody>
        </p:sp>
      </p:grp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228600" y="1828800"/>
            <a:ext cx="8915400" cy="784225"/>
            <a:chOff x="144" y="1344"/>
            <a:chExt cx="5616" cy="494"/>
          </a:xfrm>
        </p:grpSpPr>
        <p:grpSp>
          <p:nvGrpSpPr>
            <p:cNvPr id="5189" name="Group 33"/>
            <p:cNvGrpSpPr>
              <a:grpSpLocks/>
            </p:cNvGrpSpPr>
            <p:nvPr/>
          </p:nvGrpSpPr>
          <p:grpSpPr bwMode="auto">
            <a:xfrm>
              <a:off x="144" y="1344"/>
              <a:ext cx="1488" cy="399"/>
              <a:chOff x="576" y="729"/>
              <a:chExt cx="5184" cy="616"/>
            </a:xfrm>
          </p:grpSpPr>
          <p:sp>
            <p:nvSpPr>
              <p:cNvPr id="5191" name="Text Box 34"/>
              <p:cNvSpPr txBox="1">
                <a:spLocks noChangeArrowheads="1"/>
              </p:cNvSpPr>
              <p:nvPr/>
            </p:nvSpPr>
            <p:spPr bwMode="auto">
              <a:xfrm>
                <a:off x="576" y="768"/>
                <a:ext cx="5184" cy="4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u="sng">
                    <a:solidFill>
                      <a:srgbClr val="FFFF00"/>
                    </a:solidFill>
                    <a:latin typeface="Arial" pitchFamily="34" charset="0"/>
                  </a:rPr>
                  <a:t>Ví dụ 2:</a:t>
                </a:r>
                <a:endParaRPr lang="en-US" sz="1600" b="1" u="sng">
                  <a:latin typeface="Arial" pitchFamily="34" charset="0"/>
                </a:endParaRPr>
              </a:p>
            </p:txBody>
          </p:sp>
          <p:sp>
            <p:nvSpPr>
              <p:cNvPr id="5192" name="Text Box 35"/>
              <p:cNvSpPr txBox="1">
                <a:spLocks noChangeArrowheads="1"/>
              </p:cNvSpPr>
              <p:nvPr/>
            </p:nvSpPr>
            <p:spPr bwMode="auto">
              <a:xfrm>
                <a:off x="830" y="1016"/>
                <a:ext cx="404" cy="3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1600" b="1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  <p:sp>
            <p:nvSpPr>
              <p:cNvPr id="5193" name="Text Box 36"/>
              <p:cNvSpPr txBox="1">
                <a:spLocks noChangeArrowheads="1"/>
              </p:cNvSpPr>
              <p:nvPr/>
            </p:nvSpPr>
            <p:spPr bwMode="auto">
              <a:xfrm>
                <a:off x="4286" y="729"/>
                <a:ext cx="404" cy="3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1600" b="1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5190" name="Text Box 37"/>
            <p:cNvSpPr txBox="1">
              <a:spLocks noChangeArrowheads="1"/>
            </p:cNvSpPr>
            <p:nvPr/>
          </p:nvSpPr>
          <p:spPr bwMode="auto">
            <a:xfrm>
              <a:off x="240" y="1392"/>
              <a:ext cx="5520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                Một tr</a:t>
              </a:r>
              <a:r>
                <a:rPr lang="vi-VN" sz="2000" b="1">
                  <a:solidFill>
                    <a:schemeClr val="bg1"/>
                  </a:solidFill>
                  <a:latin typeface="Arial" pitchFamily="34" charset="0"/>
                </a:rPr>
                <a:t>ư</a:t>
              </a:r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ờng có 400 học sinh, trong </a:t>
              </a:r>
              <a:r>
                <a:rPr lang="vi-VN" sz="2000" b="1">
                  <a:solidFill>
                    <a:schemeClr val="bg1"/>
                  </a:solidFill>
                  <a:latin typeface="Arial" pitchFamily="34" charset="0"/>
                </a:rPr>
                <a:t>đ</a:t>
              </a:r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ó có 80 học sinh giỏi. Tìm tỉ số của số học sinh giỏi và số học sinh toàn tr</a:t>
              </a:r>
              <a:r>
                <a:rPr lang="vi-VN" sz="2000" b="1">
                  <a:solidFill>
                    <a:schemeClr val="bg1"/>
                  </a:solidFill>
                  <a:latin typeface="Arial" pitchFamily="34" charset="0"/>
                </a:rPr>
                <a:t>ư</a:t>
              </a:r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ờng.</a:t>
              </a:r>
            </a:p>
          </p:txBody>
        </p:sp>
      </p:grpSp>
      <p:grpSp>
        <p:nvGrpSpPr>
          <p:cNvPr id="10" name="Group 39"/>
          <p:cNvGrpSpPr>
            <a:grpSpLocks/>
          </p:cNvGrpSpPr>
          <p:nvPr/>
        </p:nvGrpSpPr>
        <p:grpSpPr bwMode="auto">
          <a:xfrm>
            <a:off x="1981200" y="4114800"/>
            <a:ext cx="4572000" cy="2408238"/>
            <a:chOff x="864" y="2784"/>
            <a:chExt cx="2880" cy="1517"/>
          </a:xfrm>
        </p:grpSpPr>
        <p:grpSp>
          <p:nvGrpSpPr>
            <p:cNvPr id="5164" name="Group 40"/>
            <p:cNvGrpSpPr>
              <a:grpSpLocks/>
            </p:cNvGrpSpPr>
            <p:nvPr/>
          </p:nvGrpSpPr>
          <p:grpSpPr bwMode="auto">
            <a:xfrm>
              <a:off x="864" y="2784"/>
              <a:ext cx="2880" cy="1200"/>
              <a:chOff x="288" y="960"/>
              <a:chExt cx="1200" cy="1200"/>
            </a:xfrm>
          </p:grpSpPr>
          <p:sp>
            <p:nvSpPr>
              <p:cNvPr id="5180" name="Rectangle 41"/>
              <p:cNvSpPr>
                <a:spLocks noChangeArrowheads="1"/>
              </p:cNvSpPr>
              <p:nvPr/>
            </p:nvSpPr>
            <p:spPr bwMode="auto">
              <a:xfrm>
                <a:off x="288" y="960"/>
                <a:ext cx="1200" cy="12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>
                  <a:latin typeface="Arial" pitchFamily="34" charset="0"/>
                </a:endParaRPr>
              </a:p>
            </p:txBody>
          </p:sp>
          <p:sp>
            <p:nvSpPr>
              <p:cNvPr id="5181" name="Line 42"/>
              <p:cNvSpPr>
                <a:spLocks noChangeShapeType="1"/>
              </p:cNvSpPr>
              <p:nvPr/>
            </p:nvSpPr>
            <p:spPr bwMode="auto">
              <a:xfrm flipV="1">
                <a:off x="528" y="960"/>
                <a:ext cx="0" cy="1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2" name="Line 43"/>
              <p:cNvSpPr>
                <a:spLocks noChangeShapeType="1"/>
              </p:cNvSpPr>
              <p:nvPr/>
            </p:nvSpPr>
            <p:spPr bwMode="auto">
              <a:xfrm flipV="1">
                <a:off x="768" y="960"/>
                <a:ext cx="0" cy="1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3" name="Line 44"/>
              <p:cNvSpPr>
                <a:spLocks noChangeShapeType="1"/>
              </p:cNvSpPr>
              <p:nvPr/>
            </p:nvSpPr>
            <p:spPr bwMode="auto">
              <a:xfrm flipV="1">
                <a:off x="1008" y="960"/>
                <a:ext cx="0" cy="1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4" name="Line 45"/>
              <p:cNvSpPr>
                <a:spLocks noChangeShapeType="1"/>
              </p:cNvSpPr>
              <p:nvPr/>
            </p:nvSpPr>
            <p:spPr bwMode="auto">
              <a:xfrm flipV="1">
                <a:off x="1248" y="960"/>
                <a:ext cx="0" cy="1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5" name="Line 46"/>
              <p:cNvSpPr>
                <a:spLocks noChangeShapeType="1"/>
              </p:cNvSpPr>
              <p:nvPr/>
            </p:nvSpPr>
            <p:spPr bwMode="auto">
              <a:xfrm flipH="1">
                <a:off x="288" y="1920"/>
                <a:ext cx="1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6" name="Line 47"/>
              <p:cNvSpPr>
                <a:spLocks noChangeShapeType="1"/>
              </p:cNvSpPr>
              <p:nvPr/>
            </p:nvSpPr>
            <p:spPr bwMode="auto">
              <a:xfrm flipH="1">
                <a:off x="288" y="1680"/>
                <a:ext cx="1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7" name="Line 48"/>
              <p:cNvSpPr>
                <a:spLocks noChangeShapeType="1"/>
              </p:cNvSpPr>
              <p:nvPr/>
            </p:nvSpPr>
            <p:spPr bwMode="auto">
              <a:xfrm flipH="1">
                <a:off x="288" y="1440"/>
                <a:ext cx="1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8" name="Line 49"/>
              <p:cNvSpPr>
                <a:spLocks noChangeShapeType="1"/>
              </p:cNvSpPr>
              <p:nvPr/>
            </p:nvSpPr>
            <p:spPr bwMode="auto">
              <a:xfrm flipH="1">
                <a:off x="288" y="1200"/>
                <a:ext cx="1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65" name="Group 50"/>
            <p:cNvGrpSpPr>
              <a:grpSpLocks/>
            </p:cNvGrpSpPr>
            <p:nvPr/>
          </p:nvGrpSpPr>
          <p:grpSpPr bwMode="auto">
            <a:xfrm>
              <a:off x="864" y="4006"/>
              <a:ext cx="528" cy="295"/>
              <a:chOff x="864" y="3984"/>
              <a:chExt cx="576" cy="346"/>
            </a:xfrm>
          </p:grpSpPr>
          <p:sp>
            <p:nvSpPr>
              <p:cNvPr id="5178" name="AutoShape 51"/>
              <p:cNvSpPr>
                <a:spLocks/>
              </p:cNvSpPr>
              <p:nvPr/>
            </p:nvSpPr>
            <p:spPr bwMode="auto">
              <a:xfrm rot="-5400000">
                <a:off x="1080" y="3768"/>
                <a:ext cx="144" cy="576"/>
              </a:xfrm>
              <a:prstGeom prst="leftBrace">
                <a:avLst>
                  <a:gd name="adj1" fmla="val 33333"/>
                  <a:gd name="adj2" fmla="val 50000"/>
                </a:avLst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/>
                <a:endParaRPr lang="en-US" sz="1600" b="1">
                  <a:latin typeface="Arial" pitchFamily="34" charset="0"/>
                </a:endParaRPr>
              </a:p>
            </p:txBody>
          </p:sp>
          <p:sp>
            <p:nvSpPr>
              <p:cNvPr id="5179" name="Text Box 52"/>
              <p:cNvSpPr txBox="1">
                <a:spLocks noChangeArrowheads="1"/>
              </p:cNvSpPr>
              <p:nvPr/>
            </p:nvSpPr>
            <p:spPr bwMode="auto">
              <a:xfrm>
                <a:off x="960" y="4080"/>
                <a:ext cx="43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b="1">
                    <a:solidFill>
                      <a:schemeClr val="bg1"/>
                    </a:solidFill>
                    <a:latin typeface="Arial" pitchFamily="34" charset="0"/>
                  </a:rPr>
                  <a:t>100</a:t>
                </a:r>
              </a:p>
            </p:txBody>
          </p:sp>
        </p:grpSp>
        <p:grpSp>
          <p:nvGrpSpPr>
            <p:cNvPr id="5166" name="Group 53"/>
            <p:cNvGrpSpPr>
              <a:grpSpLocks/>
            </p:cNvGrpSpPr>
            <p:nvPr/>
          </p:nvGrpSpPr>
          <p:grpSpPr bwMode="auto">
            <a:xfrm>
              <a:off x="1488" y="4006"/>
              <a:ext cx="528" cy="295"/>
              <a:chOff x="864" y="3984"/>
              <a:chExt cx="576" cy="346"/>
            </a:xfrm>
          </p:grpSpPr>
          <p:sp>
            <p:nvSpPr>
              <p:cNvPr id="5176" name="AutoShape 54"/>
              <p:cNvSpPr>
                <a:spLocks/>
              </p:cNvSpPr>
              <p:nvPr/>
            </p:nvSpPr>
            <p:spPr bwMode="auto">
              <a:xfrm rot="-5400000">
                <a:off x="1080" y="3768"/>
                <a:ext cx="144" cy="576"/>
              </a:xfrm>
              <a:prstGeom prst="leftBrace">
                <a:avLst>
                  <a:gd name="adj1" fmla="val 33333"/>
                  <a:gd name="adj2" fmla="val 50000"/>
                </a:avLst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/>
                <a:endParaRPr lang="en-US" sz="1600" b="1">
                  <a:latin typeface="Arial" pitchFamily="34" charset="0"/>
                </a:endParaRPr>
              </a:p>
            </p:txBody>
          </p:sp>
          <p:sp>
            <p:nvSpPr>
              <p:cNvPr id="5177" name="Text Box 55"/>
              <p:cNvSpPr txBox="1">
                <a:spLocks noChangeArrowheads="1"/>
              </p:cNvSpPr>
              <p:nvPr/>
            </p:nvSpPr>
            <p:spPr bwMode="auto">
              <a:xfrm>
                <a:off x="960" y="4080"/>
                <a:ext cx="43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b="1">
                    <a:solidFill>
                      <a:schemeClr val="bg1"/>
                    </a:solidFill>
                    <a:latin typeface="Arial" pitchFamily="34" charset="0"/>
                  </a:rPr>
                  <a:t>100</a:t>
                </a:r>
              </a:p>
            </p:txBody>
          </p:sp>
        </p:grpSp>
        <p:grpSp>
          <p:nvGrpSpPr>
            <p:cNvPr id="5167" name="Group 56"/>
            <p:cNvGrpSpPr>
              <a:grpSpLocks/>
            </p:cNvGrpSpPr>
            <p:nvPr/>
          </p:nvGrpSpPr>
          <p:grpSpPr bwMode="auto">
            <a:xfrm>
              <a:off x="2064" y="4006"/>
              <a:ext cx="528" cy="295"/>
              <a:chOff x="864" y="3984"/>
              <a:chExt cx="576" cy="346"/>
            </a:xfrm>
          </p:grpSpPr>
          <p:sp>
            <p:nvSpPr>
              <p:cNvPr id="5174" name="AutoShape 57"/>
              <p:cNvSpPr>
                <a:spLocks/>
              </p:cNvSpPr>
              <p:nvPr/>
            </p:nvSpPr>
            <p:spPr bwMode="auto">
              <a:xfrm rot="-5400000">
                <a:off x="1080" y="3768"/>
                <a:ext cx="144" cy="576"/>
              </a:xfrm>
              <a:prstGeom prst="leftBrace">
                <a:avLst>
                  <a:gd name="adj1" fmla="val 33333"/>
                  <a:gd name="adj2" fmla="val 50000"/>
                </a:avLst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/>
                <a:endParaRPr lang="en-US" sz="1600" b="1">
                  <a:latin typeface="Arial" pitchFamily="34" charset="0"/>
                </a:endParaRPr>
              </a:p>
            </p:txBody>
          </p:sp>
          <p:sp>
            <p:nvSpPr>
              <p:cNvPr id="5175" name="Text Box 58"/>
              <p:cNvSpPr txBox="1">
                <a:spLocks noChangeArrowheads="1"/>
              </p:cNvSpPr>
              <p:nvPr/>
            </p:nvSpPr>
            <p:spPr bwMode="auto">
              <a:xfrm>
                <a:off x="960" y="4080"/>
                <a:ext cx="43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b="1">
                    <a:solidFill>
                      <a:schemeClr val="bg1"/>
                    </a:solidFill>
                    <a:latin typeface="Arial" pitchFamily="34" charset="0"/>
                  </a:rPr>
                  <a:t>100</a:t>
                </a:r>
              </a:p>
            </p:txBody>
          </p:sp>
        </p:grpSp>
        <p:grpSp>
          <p:nvGrpSpPr>
            <p:cNvPr id="5168" name="Group 59"/>
            <p:cNvGrpSpPr>
              <a:grpSpLocks/>
            </p:cNvGrpSpPr>
            <p:nvPr/>
          </p:nvGrpSpPr>
          <p:grpSpPr bwMode="auto">
            <a:xfrm>
              <a:off x="3216" y="4006"/>
              <a:ext cx="528" cy="295"/>
              <a:chOff x="864" y="3984"/>
              <a:chExt cx="576" cy="346"/>
            </a:xfrm>
          </p:grpSpPr>
          <p:sp>
            <p:nvSpPr>
              <p:cNvPr id="5172" name="AutoShape 60"/>
              <p:cNvSpPr>
                <a:spLocks/>
              </p:cNvSpPr>
              <p:nvPr/>
            </p:nvSpPr>
            <p:spPr bwMode="auto">
              <a:xfrm rot="-5400000">
                <a:off x="1080" y="3768"/>
                <a:ext cx="144" cy="576"/>
              </a:xfrm>
              <a:prstGeom prst="leftBrace">
                <a:avLst>
                  <a:gd name="adj1" fmla="val 33333"/>
                  <a:gd name="adj2" fmla="val 50000"/>
                </a:avLst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/>
                <a:endParaRPr lang="en-US" sz="1600" b="1">
                  <a:latin typeface="Arial" pitchFamily="34" charset="0"/>
                </a:endParaRPr>
              </a:p>
            </p:txBody>
          </p:sp>
          <p:sp>
            <p:nvSpPr>
              <p:cNvPr id="5173" name="Text Box 61"/>
              <p:cNvSpPr txBox="1">
                <a:spLocks noChangeArrowheads="1"/>
              </p:cNvSpPr>
              <p:nvPr/>
            </p:nvSpPr>
            <p:spPr bwMode="auto">
              <a:xfrm>
                <a:off x="960" y="4080"/>
                <a:ext cx="43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b="1">
                    <a:solidFill>
                      <a:schemeClr val="bg1"/>
                    </a:solidFill>
                    <a:latin typeface="Arial" pitchFamily="34" charset="0"/>
                  </a:rPr>
                  <a:t>100</a:t>
                </a:r>
              </a:p>
            </p:txBody>
          </p:sp>
        </p:grpSp>
        <p:grpSp>
          <p:nvGrpSpPr>
            <p:cNvPr id="5169" name="Group 62"/>
            <p:cNvGrpSpPr>
              <a:grpSpLocks/>
            </p:cNvGrpSpPr>
            <p:nvPr/>
          </p:nvGrpSpPr>
          <p:grpSpPr bwMode="auto">
            <a:xfrm>
              <a:off x="2640" y="4006"/>
              <a:ext cx="528" cy="295"/>
              <a:chOff x="864" y="3984"/>
              <a:chExt cx="576" cy="346"/>
            </a:xfrm>
          </p:grpSpPr>
          <p:sp>
            <p:nvSpPr>
              <p:cNvPr id="5170" name="AutoShape 63"/>
              <p:cNvSpPr>
                <a:spLocks/>
              </p:cNvSpPr>
              <p:nvPr/>
            </p:nvSpPr>
            <p:spPr bwMode="auto">
              <a:xfrm rot="-5400000">
                <a:off x="1080" y="3768"/>
                <a:ext cx="144" cy="576"/>
              </a:xfrm>
              <a:prstGeom prst="leftBrace">
                <a:avLst>
                  <a:gd name="adj1" fmla="val 33333"/>
                  <a:gd name="adj2" fmla="val 50000"/>
                </a:avLst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/>
                <a:endParaRPr lang="en-US" sz="1600" b="1">
                  <a:latin typeface="Arial" pitchFamily="34" charset="0"/>
                </a:endParaRPr>
              </a:p>
            </p:txBody>
          </p:sp>
          <p:sp>
            <p:nvSpPr>
              <p:cNvPr id="5171" name="Text Box 64"/>
              <p:cNvSpPr txBox="1">
                <a:spLocks noChangeArrowheads="1"/>
              </p:cNvSpPr>
              <p:nvPr/>
            </p:nvSpPr>
            <p:spPr bwMode="auto">
              <a:xfrm>
                <a:off x="960" y="4080"/>
                <a:ext cx="43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b="1">
                    <a:solidFill>
                      <a:schemeClr val="bg1"/>
                    </a:solidFill>
                    <a:latin typeface="Arial" pitchFamily="34" charset="0"/>
                  </a:rPr>
                  <a:t>100</a:t>
                </a:r>
              </a:p>
            </p:txBody>
          </p:sp>
        </p:grpSp>
      </p:grpSp>
      <p:grpSp>
        <p:nvGrpSpPr>
          <p:cNvPr id="17" name="Group 65"/>
          <p:cNvGrpSpPr>
            <a:grpSpLocks/>
          </p:cNvGrpSpPr>
          <p:nvPr/>
        </p:nvGrpSpPr>
        <p:grpSpPr bwMode="auto">
          <a:xfrm>
            <a:off x="1981200" y="4114800"/>
            <a:ext cx="914400" cy="1905000"/>
            <a:chOff x="1008" y="2688"/>
            <a:chExt cx="576" cy="1200"/>
          </a:xfrm>
        </p:grpSpPr>
        <p:sp>
          <p:nvSpPr>
            <p:cNvPr id="5159" name="Rectangle 66"/>
            <p:cNvSpPr>
              <a:spLocks noChangeArrowheads="1"/>
            </p:cNvSpPr>
            <p:nvPr/>
          </p:nvSpPr>
          <p:spPr bwMode="auto">
            <a:xfrm>
              <a:off x="1008" y="2688"/>
              <a:ext cx="576" cy="1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pitchFamily="34" charset="0"/>
              </a:endParaRPr>
            </a:p>
          </p:txBody>
        </p:sp>
        <p:sp>
          <p:nvSpPr>
            <p:cNvPr id="5160" name="Line 67"/>
            <p:cNvSpPr>
              <a:spLocks noChangeShapeType="1"/>
            </p:cNvSpPr>
            <p:nvPr/>
          </p:nvSpPr>
          <p:spPr bwMode="auto">
            <a:xfrm flipH="1">
              <a:off x="1008" y="292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1" name="Line 68"/>
            <p:cNvSpPr>
              <a:spLocks noChangeShapeType="1"/>
            </p:cNvSpPr>
            <p:nvPr/>
          </p:nvSpPr>
          <p:spPr bwMode="auto">
            <a:xfrm flipH="1">
              <a:off x="1008" y="316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2" name="Line 69"/>
            <p:cNvSpPr>
              <a:spLocks noChangeShapeType="1"/>
            </p:cNvSpPr>
            <p:nvPr/>
          </p:nvSpPr>
          <p:spPr bwMode="auto">
            <a:xfrm flipH="1">
              <a:off x="1008" y="340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3" name="Line 70"/>
            <p:cNvSpPr>
              <a:spLocks noChangeShapeType="1"/>
            </p:cNvSpPr>
            <p:nvPr/>
          </p:nvSpPr>
          <p:spPr bwMode="auto">
            <a:xfrm flipH="1">
              <a:off x="1008" y="364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503" name="Rectangle 71"/>
          <p:cNvSpPr>
            <a:spLocks noChangeArrowheads="1"/>
          </p:cNvSpPr>
          <p:nvPr/>
        </p:nvSpPr>
        <p:spPr bwMode="auto">
          <a:xfrm>
            <a:off x="1981200" y="4114800"/>
            <a:ext cx="914400" cy="381000"/>
          </a:xfrm>
          <a:prstGeom prst="rect">
            <a:avLst/>
          </a:prstGeom>
          <a:solidFill>
            <a:srgbClr val="DA32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latin typeface="Arial" pitchFamily="34" charset="0"/>
              </a:rPr>
              <a:t>20</a:t>
            </a:r>
          </a:p>
        </p:txBody>
      </p:sp>
      <p:grpSp>
        <p:nvGrpSpPr>
          <p:cNvPr id="18" name="Group 72"/>
          <p:cNvGrpSpPr>
            <a:grpSpLocks/>
          </p:cNvGrpSpPr>
          <p:nvPr/>
        </p:nvGrpSpPr>
        <p:grpSpPr bwMode="auto">
          <a:xfrm>
            <a:off x="2895600" y="4114800"/>
            <a:ext cx="914400" cy="1905000"/>
            <a:chOff x="1008" y="2688"/>
            <a:chExt cx="576" cy="1200"/>
          </a:xfrm>
        </p:grpSpPr>
        <p:sp>
          <p:nvSpPr>
            <p:cNvPr id="5154" name="Rectangle 73"/>
            <p:cNvSpPr>
              <a:spLocks noChangeArrowheads="1"/>
            </p:cNvSpPr>
            <p:nvPr/>
          </p:nvSpPr>
          <p:spPr bwMode="auto">
            <a:xfrm>
              <a:off x="1008" y="2688"/>
              <a:ext cx="576" cy="1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pitchFamily="34" charset="0"/>
              </a:endParaRPr>
            </a:p>
          </p:txBody>
        </p:sp>
        <p:sp>
          <p:nvSpPr>
            <p:cNvPr id="5155" name="Line 74"/>
            <p:cNvSpPr>
              <a:spLocks noChangeShapeType="1"/>
            </p:cNvSpPr>
            <p:nvPr/>
          </p:nvSpPr>
          <p:spPr bwMode="auto">
            <a:xfrm flipH="1">
              <a:off x="1008" y="292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Line 75"/>
            <p:cNvSpPr>
              <a:spLocks noChangeShapeType="1"/>
            </p:cNvSpPr>
            <p:nvPr/>
          </p:nvSpPr>
          <p:spPr bwMode="auto">
            <a:xfrm flipH="1">
              <a:off x="1008" y="316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Line 76"/>
            <p:cNvSpPr>
              <a:spLocks noChangeShapeType="1"/>
            </p:cNvSpPr>
            <p:nvPr/>
          </p:nvSpPr>
          <p:spPr bwMode="auto">
            <a:xfrm flipH="1">
              <a:off x="1008" y="340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Line 77"/>
            <p:cNvSpPr>
              <a:spLocks noChangeShapeType="1"/>
            </p:cNvSpPr>
            <p:nvPr/>
          </p:nvSpPr>
          <p:spPr bwMode="auto">
            <a:xfrm flipH="1">
              <a:off x="1008" y="364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510" name="Rectangle 78"/>
          <p:cNvSpPr>
            <a:spLocks noChangeArrowheads="1"/>
          </p:cNvSpPr>
          <p:nvPr/>
        </p:nvSpPr>
        <p:spPr bwMode="auto">
          <a:xfrm>
            <a:off x="2895600" y="4114800"/>
            <a:ext cx="914400" cy="381000"/>
          </a:xfrm>
          <a:prstGeom prst="rect">
            <a:avLst/>
          </a:prstGeom>
          <a:solidFill>
            <a:srgbClr val="DA32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latin typeface="Arial" pitchFamily="34" charset="0"/>
              </a:rPr>
              <a:t>20</a:t>
            </a:r>
          </a:p>
        </p:txBody>
      </p:sp>
      <p:grpSp>
        <p:nvGrpSpPr>
          <p:cNvPr id="19" name="Group 79"/>
          <p:cNvGrpSpPr>
            <a:grpSpLocks/>
          </p:cNvGrpSpPr>
          <p:nvPr/>
        </p:nvGrpSpPr>
        <p:grpSpPr bwMode="auto">
          <a:xfrm>
            <a:off x="3810000" y="4114800"/>
            <a:ext cx="914400" cy="1905000"/>
            <a:chOff x="1008" y="2688"/>
            <a:chExt cx="576" cy="1200"/>
          </a:xfrm>
        </p:grpSpPr>
        <p:sp>
          <p:nvSpPr>
            <p:cNvPr id="5149" name="Rectangle 80"/>
            <p:cNvSpPr>
              <a:spLocks noChangeArrowheads="1"/>
            </p:cNvSpPr>
            <p:nvPr/>
          </p:nvSpPr>
          <p:spPr bwMode="auto">
            <a:xfrm>
              <a:off x="1008" y="2688"/>
              <a:ext cx="576" cy="1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pitchFamily="34" charset="0"/>
              </a:endParaRPr>
            </a:p>
          </p:txBody>
        </p:sp>
        <p:sp>
          <p:nvSpPr>
            <p:cNvPr id="5150" name="Line 81"/>
            <p:cNvSpPr>
              <a:spLocks noChangeShapeType="1"/>
            </p:cNvSpPr>
            <p:nvPr/>
          </p:nvSpPr>
          <p:spPr bwMode="auto">
            <a:xfrm flipH="1">
              <a:off x="1008" y="292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82"/>
            <p:cNvSpPr>
              <a:spLocks noChangeShapeType="1"/>
            </p:cNvSpPr>
            <p:nvPr/>
          </p:nvSpPr>
          <p:spPr bwMode="auto">
            <a:xfrm flipH="1">
              <a:off x="1008" y="316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Line 83"/>
            <p:cNvSpPr>
              <a:spLocks noChangeShapeType="1"/>
            </p:cNvSpPr>
            <p:nvPr/>
          </p:nvSpPr>
          <p:spPr bwMode="auto">
            <a:xfrm flipH="1">
              <a:off x="1008" y="340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84"/>
            <p:cNvSpPr>
              <a:spLocks noChangeShapeType="1"/>
            </p:cNvSpPr>
            <p:nvPr/>
          </p:nvSpPr>
          <p:spPr bwMode="auto">
            <a:xfrm flipH="1">
              <a:off x="1008" y="364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" name="Group 85"/>
          <p:cNvGrpSpPr>
            <a:grpSpLocks/>
          </p:cNvGrpSpPr>
          <p:nvPr/>
        </p:nvGrpSpPr>
        <p:grpSpPr bwMode="auto">
          <a:xfrm>
            <a:off x="4724400" y="4114800"/>
            <a:ext cx="914400" cy="1905000"/>
            <a:chOff x="1008" y="2688"/>
            <a:chExt cx="576" cy="1200"/>
          </a:xfrm>
        </p:grpSpPr>
        <p:sp>
          <p:nvSpPr>
            <p:cNvPr id="5144" name="Rectangle 86"/>
            <p:cNvSpPr>
              <a:spLocks noChangeArrowheads="1"/>
            </p:cNvSpPr>
            <p:nvPr/>
          </p:nvSpPr>
          <p:spPr bwMode="auto">
            <a:xfrm>
              <a:off x="1008" y="2688"/>
              <a:ext cx="576" cy="1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pitchFamily="34" charset="0"/>
              </a:endParaRPr>
            </a:p>
          </p:txBody>
        </p:sp>
        <p:sp>
          <p:nvSpPr>
            <p:cNvPr id="5145" name="Line 87"/>
            <p:cNvSpPr>
              <a:spLocks noChangeShapeType="1"/>
            </p:cNvSpPr>
            <p:nvPr/>
          </p:nvSpPr>
          <p:spPr bwMode="auto">
            <a:xfrm flipH="1">
              <a:off x="1008" y="292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Line 88"/>
            <p:cNvSpPr>
              <a:spLocks noChangeShapeType="1"/>
            </p:cNvSpPr>
            <p:nvPr/>
          </p:nvSpPr>
          <p:spPr bwMode="auto">
            <a:xfrm flipH="1">
              <a:off x="1008" y="316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89"/>
            <p:cNvSpPr>
              <a:spLocks noChangeShapeType="1"/>
            </p:cNvSpPr>
            <p:nvPr/>
          </p:nvSpPr>
          <p:spPr bwMode="auto">
            <a:xfrm flipH="1">
              <a:off x="1008" y="340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90"/>
            <p:cNvSpPr>
              <a:spLocks noChangeShapeType="1"/>
            </p:cNvSpPr>
            <p:nvPr/>
          </p:nvSpPr>
          <p:spPr bwMode="auto">
            <a:xfrm flipH="1">
              <a:off x="1008" y="364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523" name="Rectangle 91"/>
          <p:cNvSpPr>
            <a:spLocks noChangeArrowheads="1"/>
          </p:cNvSpPr>
          <p:nvPr/>
        </p:nvSpPr>
        <p:spPr bwMode="auto">
          <a:xfrm>
            <a:off x="3810000" y="4114800"/>
            <a:ext cx="914400" cy="381000"/>
          </a:xfrm>
          <a:prstGeom prst="rect">
            <a:avLst/>
          </a:prstGeom>
          <a:solidFill>
            <a:srgbClr val="DA32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latin typeface="Arial" pitchFamily="34" charset="0"/>
              </a:rPr>
              <a:t>20</a:t>
            </a:r>
          </a:p>
        </p:txBody>
      </p:sp>
      <p:sp>
        <p:nvSpPr>
          <p:cNvPr id="18524" name="Rectangle 92"/>
          <p:cNvSpPr>
            <a:spLocks noChangeArrowheads="1"/>
          </p:cNvSpPr>
          <p:nvPr/>
        </p:nvSpPr>
        <p:spPr bwMode="auto">
          <a:xfrm>
            <a:off x="4724400" y="4114800"/>
            <a:ext cx="914400" cy="381000"/>
          </a:xfrm>
          <a:prstGeom prst="rect">
            <a:avLst/>
          </a:prstGeom>
          <a:solidFill>
            <a:srgbClr val="DA32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latin typeface="Arial" pitchFamily="34" charset="0"/>
              </a:rPr>
              <a:t>20</a:t>
            </a:r>
          </a:p>
        </p:txBody>
      </p:sp>
      <p:sp>
        <p:nvSpPr>
          <p:cNvPr id="5143" name="Rectangle 93"/>
          <p:cNvSpPr>
            <a:spLocks noChangeArrowheads="1"/>
          </p:cNvSpPr>
          <p:nvPr/>
        </p:nvSpPr>
        <p:spPr bwMode="auto">
          <a:xfrm>
            <a:off x="5638800" y="3886200"/>
            <a:ext cx="1676400" cy="2667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8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8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8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9" grpId="0" animBg="1"/>
      <p:bldP spid="18450" grpId="0"/>
      <p:bldP spid="18455" grpId="0" animBg="1"/>
      <p:bldP spid="18503" grpId="0" animBg="1"/>
      <p:bldP spid="18510" grpId="0" animBg="1"/>
      <p:bldP spid="18523" grpId="0" animBg="1"/>
      <p:bldP spid="185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3657600" y="3048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chemeClr val="bg1"/>
                </a:solidFill>
                <a:latin typeface="Arial" pitchFamily="34" charset="0"/>
              </a:rPr>
              <a:t>Toán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2362200" y="623888"/>
            <a:ext cx="4648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Arial" pitchFamily="34" charset="0"/>
              </a:rPr>
              <a:t>Tiết 74: Tỉ số phần tr</a:t>
            </a:r>
            <a:r>
              <a:rPr lang="vi-VN" sz="2400" b="1">
                <a:solidFill>
                  <a:srgbClr val="FFFF00"/>
                </a:solidFill>
                <a:latin typeface="Arial" pitchFamily="34" charset="0"/>
              </a:rPr>
              <a:t>ă</a:t>
            </a:r>
            <a:r>
              <a:rPr lang="en-US" sz="2400" b="1">
                <a:solidFill>
                  <a:srgbClr val="FFFF00"/>
                </a:solidFill>
                <a:latin typeface="Arial" pitchFamily="34" charset="0"/>
              </a:rPr>
              <a:t>m</a:t>
            </a:r>
          </a:p>
        </p:txBody>
      </p:sp>
      <p:sp>
        <p:nvSpPr>
          <p:cNvPr id="6148" name="AutoShape 5"/>
          <p:cNvSpPr>
            <a:spLocks noChangeArrowheads="1"/>
          </p:cNvSpPr>
          <p:nvPr/>
        </p:nvSpPr>
        <p:spPr bwMode="auto">
          <a:xfrm>
            <a:off x="0" y="0"/>
            <a:ext cx="762000" cy="609600"/>
          </a:xfrm>
          <a:prstGeom prst="star8">
            <a:avLst>
              <a:gd name="adj" fmla="val 3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FF0066"/>
                </a:solidFill>
                <a:latin typeface="Arial" pitchFamily="34" charset="0"/>
              </a:rPr>
              <a:t>B</a:t>
            </a:r>
          </a:p>
        </p:txBody>
      </p:sp>
      <p:sp>
        <p:nvSpPr>
          <p:cNvPr id="6149" name="AutoShape 6"/>
          <p:cNvSpPr>
            <a:spLocks noChangeArrowheads="1"/>
          </p:cNvSpPr>
          <p:nvPr/>
        </p:nvSpPr>
        <p:spPr bwMode="auto">
          <a:xfrm>
            <a:off x="762000" y="0"/>
            <a:ext cx="762000" cy="609600"/>
          </a:xfrm>
          <a:prstGeom prst="star8">
            <a:avLst>
              <a:gd name="adj" fmla="val 3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66"/>
                </a:solidFill>
                <a:latin typeface="Arial" pitchFamily="34" charset="0"/>
              </a:rPr>
              <a:t>s</a:t>
            </a:r>
          </a:p>
        </p:txBody>
      </p:sp>
      <p:grpSp>
        <p:nvGrpSpPr>
          <p:cNvPr id="6150" name="Group 7"/>
          <p:cNvGrpSpPr>
            <a:grpSpLocks/>
          </p:cNvGrpSpPr>
          <p:nvPr/>
        </p:nvGrpSpPr>
        <p:grpSpPr bwMode="auto">
          <a:xfrm>
            <a:off x="228600" y="1014413"/>
            <a:ext cx="2362200" cy="633412"/>
            <a:chOff x="576" y="729"/>
            <a:chExt cx="5184" cy="616"/>
          </a:xfrm>
        </p:grpSpPr>
        <p:sp>
          <p:nvSpPr>
            <p:cNvPr id="6214" name="Text Box 8"/>
            <p:cNvSpPr txBox="1">
              <a:spLocks noChangeArrowheads="1"/>
            </p:cNvSpPr>
            <p:nvPr/>
          </p:nvSpPr>
          <p:spPr bwMode="auto">
            <a:xfrm>
              <a:off x="576" y="768"/>
              <a:ext cx="5184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u="sng">
                  <a:solidFill>
                    <a:srgbClr val="FFFF00"/>
                  </a:solidFill>
                  <a:latin typeface="Arial" pitchFamily="34" charset="0"/>
                </a:rPr>
                <a:t>Ví dụ 1:</a:t>
              </a:r>
              <a:endParaRPr lang="en-US" sz="24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6215" name="Text Box 9"/>
            <p:cNvSpPr txBox="1">
              <a:spLocks noChangeArrowheads="1"/>
            </p:cNvSpPr>
            <p:nvPr/>
          </p:nvSpPr>
          <p:spPr bwMode="auto">
            <a:xfrm>
              <a:off x="830" y="1016"/>
              <a:ext cx="404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6216" name="Text Box 10"/>
            <p:cNvSpPr txBox="1">
              <a:spLocks noChangeArrowheads="1"/>
            </p:cNvSpPr>
            <p:nvPr/>
          </p:nvSpPr>
          <p:spPr bwMode="auto">
            <a:xfrm>
              <a:off x="4286" y="729"/>
              <a:ext cx="404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</p:grpSp>
      <p:grpSp>
        <p:nvGrpSpPr>
          <p:cNvPr id="6151" name="Group 18"/>
          <p:cNvGrpSpPr>
            <a:grpSpLocks/>
          </p:cNvGrpSpPr>
          <p:nvPr/>
        </p:nvGrpSpPr>
        <p:grpSpPr bwMode="auto">
          <a:xfrm>
            <a:off x="228600" y="2133600"/>
            <a:ext cx="2362200" cy="633413"/>
            <a:chOff x="576" y="729"/>
            <a:chExt cx="5184" cy="616"/>
          </a:xfrm>
        </p:grpSpPr>
        <p:sp>
          <p:nvSpPr>
            <p:cNvPr id="6211" name="Text Box 19"/>
            <p:cNvSpPr txBox="1">
              <a:spLocks noChangeArrowheads="1"/>
            </p:cNvSpPr>
            <p:nvPr/>
          </p:nvSpPr>
          <p:spPr bwMode="auto">
            <a:xfrm>
              <a:off x="576" y="768"/>
              <a:ext cx="5184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u="sng">
                  <a:solidFill>
                    <a:srgbClr val="FFFF00"/>
                  </a:solidFill>
                  <a:latin typeface="Arial" pitchFamily="34" charset="0"/>
                </a:rPr>
                <a:t>Ví dụ 2:</a:t>
              </a:r>
              <a:endParaRPr lang="en-US" sz="1600" b="1" u="sng">
                <a:latin typeface="Arial" pitchFamily="34" charset="0"/>
              </a:endParaRPr>
            </a:p>
          </p:txBody>
        </p:sp>
        <p:sp>
          <p:nvSpPr>
            <p:cNvPr id="6212" name="Text Box 20"/>
            <p:cNvSpPr txBox="1">
              <a:spLocks noChangeArrowheads="1"/>
            </p:cNvSpPr>
            <p:nvPr/>
          </p:nvSpPr>
          <p:spPr bwMode="auto">
            <a:xfrm>
              <a:off x="830" y="1016"/>
              <a:ext cx="404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6213" name="Text Box 21"/>
            <p:cNvSpPr txBox="1">
              <a:spLocks noChangeArrowheads="1"/>
            </p:cNvSpPr>
            <p:nvPr/>
          </p:nvSpPr>
          <p:spPr bwMode="auto">
            <a:xfrm>
              <a:off x="4286" y="729"/>
              <a:ext cx="404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</p:grpSp>
      <p:grpSp>
        <p:nvGrpSpPr>
          <p:cNvPr id="6152" name="Group 74"/>
          <p:cNvGrpSpPr>
            <a:grpSpLocks/>
          </p:cNvGrpSpPr>
          <p:nvPr/>
        </p:nvGrpSpPr>
        <p:grpSpPr bwMode="auto">
          <a:xfrm>
            <a:off x="304800" y="2743200"/>
            <a:ext cx="4876800" cy="819150"/>
            <a:chOff x="192" y="2496"/>
            <a:chExt cx="3072" cy="516"/>
          </a:xfrm>
        </p:grpSpPr>
        <p:sp>
          <p:nvSpPr>
            <p:cNvPr id="6199" name="Text Box 11"/>
            <p:cNvSpPr txBox="1">
              <a:spLocks noChangeArrowheads="1"/>
            </p:cNvSpPr>
            <p:nvPr/>
          </p:nvSpPr>
          <p:spPr bwMode="auto">
            <a:xfrm>
              <a:off x="192" y="2592"/>
              <a:ext cx="10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80 : 400 =</a:t>
              </a:r>
            </a:p>
          </p:txBody>
        </p:sp>
        <p:grpSp>
          <p:nvGrpSpPr>
            <p:cNvPr id="6200" name="Group 12"/>
            <p:cNvGrpSpPr>
              <a:grpSpLocks/>
            </p:cNvGrpSpPr>
            <p:nvPr/>
          </p:nvGrpSpPr>
          <p:grpSpPr bwMode="auto">
            <a:xfrm>
              <a:off x="1008" y="2496"/>
              <a:ext cx="528" cy="516"/>
              <a:chOff x="3840" y="1632"/>
              <a:chExt cx="528" cy="516"/>
            </a:xfrm>
          </p:grpSpPr>
          <p:sp>
            <p:nvSpPr>
              <p:cNvPr id="6208" name="Text Box 13"/>
              <p:cNvSpPr txBox="1">
                <a:spLocks noChangeArrowheads="1"/>
              </p:cNvSpPr>
              <p:nvPr/>
            </p:nvSpPr>
            <p:spPr bwMode="auto">
              <a:xfrm>
                <a:off x="3936" y="1632"/>
                <a:ext cx="4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80 </a:t>
                </a:r>
              </a:p>
            </p:txBody>
          </p:sp>
          <p:sp>
            <p:nvSpPr>
              <p:cNvPr id="6209" name="Text Box 14"/>
              <p:cNvSpPr txBox="1">
                <a:spLocks noChangeArrowheads="1"/>
              </p:cNvSpPr>
              <p:nvPr/>
            </p:nvSpPr>
            <p:spPr bwMode="auto">
              <a:xfrm>
                <a:off x="3840" y="1896"/>
                <a:ext cx="52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 400 </a:t>
                </a:r>
              </a:p>
            </p:txBody>
          </p:sp>
          <p:sp>
            <p:nvSpPr>
              <p:cNvPr id="6210" name="Line 15"/>
              <p:cNvSpPr>
                <a:spLocks noChangeShapeType="1"/>
              </p:cNvSpPr>
              <p:nvPr/>
            </p:nvSpPr>
            <p:spPr bwMode="auto">
              <a:xfrm>
                <a:off x="3936" y="189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01" name="Text Box 16"/>
            <p:cNvSpPr txBox="1">
              <a:spLocks noChangeArrowheads="1"/>
            </p:cNvSpPr>
            <p:nvPr/>
          </p:nvSpPr>
          <p:spPr bwMode="auto">
            <a:xfrm>
              <a:off x="2112" y="2592"/>
              <a:ext cx="210" cy="25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=</a:t>
              </a:r>
            </a:p>
          </p:txBody>
        </p:sp>
        <p:sp>
          <p:nvSpPr>
            <p:cNvPr id="6202" name="Text Box 17"/>
            <p:cNvSpPr txBox="1">
              <a:spLocks noChangeArrowheads="1"/>
            </p:cNvSpPr>
            <p:nvPr/>
          </p:nvSpPr>
          <p:spPr bwMode="auto">
            <a:xfrm>
              <a:off x="2304" y="2592"/>
              <a:ext cx="96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20%</a:t>
              </a:r>
            </a:p>
          </p:txBody>
        </p:sp>
        <p:grpSp>
          <p:nvGrpSpPr>
            <p:cNvPr id="6203" name="Group 22"/>
            <p:cNvGrpSpPr>
              <a:grpSpLocks/>
            </p:cNvGrpSpPr>
            <p:nvPr/>
          </p:nvGrpSpPr>
          <p:grpSpPr bwMode="auto">
            <a:xfrm>
              <a:off x="1632" y="2496"/>
              <a:ext cx="528" cy="516"/>
              <a:chOff x="3840" y="1632"/>
              <a:chExt cx="528" cy="516"/>
            </a:xfrm>
          </p:grpSpPr>
          <p:sp>
            <p:nvSpPr>
              <p:cNvPr id="6205" name="Text Box 23"/>
              <p:cNvSpPr txBox="1">
                <a:spLocks noChangeArrowheads="1"/>
              </p:cNvSpPr>
              <p:nvPr/>
            </p:nvSpPr>
            <p:spPr bwMode="auto">
              <a:xfrm>
                <a:off x="3936" y="1632"/>
                <a:ext cx="4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20 </a:t>
                </a:r>
              </a:p>
            </p:txBody>
          </p:sp>
          <p:sp>
            <p:nvSpPr>
              <p:cNvPr id="6206" name="Text Box 24"/>
              <p:cNvSpPr txBox="1">
                <a:spLocks noChangeArrowheads="1"/>
              </p:cNvSpPr>
              <p:nvPr/>
            </p:nvSpPr>
            <p:spPr bwMode="auto">
              <a:xfrm>
                <a:off x="3840" y="1896"/>
                <a:ext cx="52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 100 </a:t>
                </a:r>
              </a:p>
            </p:txBody>
          </p:sp>
          <p:sp>
            <p:nvSpPr>
              <p:cNvPr id="6207" name="Line 25"/>
              <p:cNvSpPr>
                <a:spLocks noChangeShapeType="1"/>
              </p:cNvSpPr>
              <p:nvPr/>
            </p:nvSpPr>
            <p:spPr bwMode="auto">
              <a:xfrm>
                <a:off x="3936" y="189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04" name="Text Box 26"/>
            <p:cNvSpPr txBox="1">
              <a:spLocks noChangeArrowheads="1"/>
            </p:cNvSpPr>
            <p:nvPr/>
          </p:nvSpPr>
          <p:spPr bwMode="auto">
            <a:xfrm>
              <a:off x="1488" y="2592"/>
              <a:ext cx="210" cy="25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=</a:t>
              </a:r>
            </a:p>
          </p:txBody>
        </p:sp>
      </p:grpSp>
      <p:grpSp>
        <p:nvGrpSpPr>
          <p:cNvPr id="6153" name="Group 27"/>
          <p:cNvGrpSpPr>
            <a:grpSpLocks/>
          </p:cNvGrpSpPr>
          <p:nvPr/>
        </p:nvGrpSpPr>
        <p:grpSpPr bwMode="auto">
          <a:xfrm>
            <a:off x="762000" y="1562100"/>
            <a:ext cx="3810000" cy="819150"/>
            <a:chOff x="3024" y="1632"/>
            <a:chExt cx="2400" cy="516"/>
          </a:xfrm>
        </p:grpSpPr>
        <p:sp>
          <p:nvSpPr>
            <p:cNvPr id="6192" name="Text Box 28"/>
            <p:cNvSpPr txBox="1">
              <a:spLocks noChangeArrowheads="1"/>
            </p:cNvSpPr>
            <p:nvPr/>
          </p:nvSpPr>
          <p:spPr bwMode="auto">
            <a:xfrm>
              <a:off x="3024" y="1728"/>
              <a:ext cx="10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25 : 100 =</a:t>
              </a:r>
            </a:p>
          </p:txBody>
        </p:sp>
        <p:grpSp>
          <p:nvGrpSpPr>
            <p:cNvPr id="6193" name="Group 29"/>
            <p:cNvGrpSpPr>
              <a:grpSpLocks/>
            </p:cNvGrpSpPr>
            <p:nvPr/>
          </p:nvGrpSpPr>
          <p:grpSpPr bwMode="auto">
            <a:xfrm>
              <a:off x="3840" y="1632"/>
              <a:ext cx="528" cy="516"/>
              <a:chOff x="3840" y="1632"/>
              <a:chExt cx="528" cy="516"/>
            </a:xfrm>
          </p:grpSpPr>
          <p:sp>
            <p:nvSpPr>
              <p:cNvPr id="6196" name="Text Box 30"/>
              <p:cNvSpPr txBox="1">
                <a:spLocks noChangeArrowheads="1"/>
              </p:cNvSpPr>
              <p:nvPr/>
            </p:nvSpPr>
            <p:spPr bwMode="auto">
              <a:xfrm>
                <a:off x="3936" y="1632"/>
                <a:ext cx="4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25 </a:t>
                </a:r>
              </a:p>
            </p:txBody>
          </p:sp>
          <p:sp>
            <p:nvSpPr>
              <p:cNvPr id="6197" name="Text Box 31"/>
              <p:cNvSpPr txBox="1">
                <a:spLocks noChangeArrowheads="1"/>
              </p:cNvSpPr>
              <p:nvPr/>
            </p:nvSpPr>
            <p:spPr bwMode="auto">
              <a:xfrm>
                <a:off x="3840" y="1896"/>
                <a:ext cx="52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 100 </a:t>
                </a:r>
              </a:p>
            </p:txBody>
          </p:sp>
          <p:sp>
            <p:nvSpPr>
              <p:cNvPr id="6198" name="Line 32"/>
              <p:cNvSpPr>
                <a:spLocks noChangeShapeType="1"/>
              </p:cNvSpPr>
              <p:nvPr/>
            </p:nvSpPr>
            <p:spPr bwMode="auto">
              <a:xfrm>
                <a:off x="3936" y="189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94" name="Text Box 33"/>
            <p:cNvSpPr txBox="1">
              <a:spLocks noChangeArrowheads="1"/>
            </p:cNvSpPr>
            <p:nvPr/>
          </p:nvSpPr>
          <p:spPr bwMode="auto">
            <a:xfrm>
              <a:off x="4464" y="1728"/>
              <a:ext cx="96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25%</a:t>
              </a:r>
            </a:p>
          </p:txBody>
        </p:sp>
        <p:sp>
          <p:nvSpPr>
            <p:cNvPr id="6195" name="Text Box 34"/>
            <p:cNvSpPr txBox="1">
              <a:spLocks noChangeArrowheads="1"/>
            </p:cNvSpPr>
            <p:nvPr/>
          </p:nvSpPr>
          <p:spPr bwMode="auto">
            <a:xfrm>
              <a:off x="4272" y="1728"/>
              <a:ext cx="210" cy="25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=</a:t>
              </a:r>
            </a:p>
          </p:txBody>
        </p:sp>
      </p:grpSp>
      <p:sp>
        <p:nvSpPr>
          <p:cNvPr id="11299" name="Text Box 35"/>
          <p:cNvSpPr txBox="1">
            <a:spLocks noChangeArrowheads="1"/>
          </p:cNvSpPr>
          <p:nvPr/>
        </p:nvSpPr>
        <p:spPr bwMode="auto">
          <a:xfrm>
            <a:off x="4800600" y="106680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FFFF00"/>
                </a:solidFill>
                <a:latin typeface="Arial" pitchFamily="34" charset="0"/>
              </a:rPr>
              <a:t>Luyện tập</a:t>
            </a:r>
          </a:p>
        </p:txBody>
      </p:sp>
      <p:sp>
        <p:nvSpPr>
          <p:cNvPr id="11300" name="Text Box 36"/>
          <p:cNvSpPr txBox="1">
            <a:spLocks noChangeArrowheads="1"/>
          </p:cNvSpPr>
          <p:nvPr/>
        </p:nvSpPr>
        <p:spPr bwMode="auto">
          <a:xfrm>
            <a:off x="4800600" y="152400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Bài 1:</a:t>
            </a:r>
          </a:p>
        </p:txBody>
      </p: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4876800" y="1981200"/>
            <a:ext cx="3505200" cy="819150"/>
            <a:chOff x="2832" y="1584"/>
            <a:chExt cx="2208" cy="516"/>
          </a:xfrm>
        </p:grpSpPr>
        <p:grpSp>
          <p:nvGrpSpPr>
            <p:cNvPr id="6181" name="Group 38"/>
            <p:cNvGrpSpPr>
              <a:grpSpLocks/>
            </p:cNvGrpSpPr>
            <p:nvPr/>
          </p:nvGrpSpPr>
          <p:grpSpPr bwMode="auto">
            <a:xfrm>
              <a:off x="2832" y="1584"/>
              <a:ext cx="528" cy="516"/>
              <a:chOff x="3840" y="1632"/>
              <a:chExt cx="528" cy="516"/>
            </a:xfrm>
          </p:grpSpPr>
          <p:sp>
            <p:nvSpPr>
              <p:cNvPr id="6189" name="Text Box 39"/>
              <p:cNvSpPr txBox="1">
                <a:spLocks noChangeArrowheads="1"/>
              </p:cNvSpPr>
              <p:nvPr/>
            </p:nvSpPr>
            <p:spPr bwMode="auto">
              <a:xfrm>
                <a:off x="3936" y="1632"/>
                <a:ext cx="4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60 </a:t>
                </a:r>
              </a:p>
            </p:txBody>
          </p:sp>
          <p:sp>
            <p:nvSpPr>
              <p:cNvPr id="6190" name="Text Box 40"/>
              <p:cNvSpPr txBox="1">
                <a:spLocks noChangeArrowheads="1"/>
              </p:cNvSpPr>
              <p:nvPr/>
            </p:nvSpPr>
            <p:spPr bwMode="auto">
              <a:xfrm>
                <a:off x="3840" y="1896"/>
                <a:ext cx="52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 400 </a:t>
                </a:r>
              </a:p>
            </p:txBody>
          </p:sp>
          <p:sp>
            <p:nvSpPr>
              <p:cNvPr id="6191" name="Line 41"/>
              <p:cNvSpPr>
                <a:spLocks noChangeShapeType="1"/>
              </p:cNvSpPr>
              <p:nvPr/>
            </p:nvSpPr>
            <p:spPr bwMode="auto">
              <a:xfrm>
                <a:off x="3936" y="189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82" name="Text Box 42"/>
            <p:cNvSpPr txBox="1">
              <a:spLocks noChangeArrowheads="1"/>
            </p:cNvSpPr>
            <p:nvPr/>
          </p:nvSpPr>
          <p:spPr bwMode="auto">
            <a:xfrm>
              <a:off x="4080" y="1680"/>
              <a:ext cx="96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15%</a:t>
              </a:r>
            </a:p>
          </p:txBody>
        </p:sp>
        <p:sp>
          <p:nvSpPr>
            <p:cNvPr id="6183" name="Text Box 43"/>
            <p:cNvSpPr txBox="1">
              <a:spLocks noChangeArrowheads="1"/>
            </p:cNvSpPr>
            <p:nvPr/>
          </p:nvSpPr>
          <p:spPr bwMode="auto">
            <a:xfrm>
              <a:off x="3273" y="1674"/>
              <a:ext cx="210" cy="25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=</a:t>
              </a:r>
            </a:p>
          </p:txBody>
        </p:sp>
        <p:sp>
          <p:nvSpPr>
            <p:cNvPr id="6184" name="Text Box 44"/>
            <p:cNvSpPr txBox="1">
              <a:spLocks noChangeArrowheads="1"/>
            </p:cNvSpPr>
            <p:nvPr/>
          </p:nvSpPr>
          <p:spPr bwMode="auto">
            <a:xfrm>
              <a:off x="3888" y="1680"/>
              <a:ext cx="210" cy="25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=</a:t>
              </a:r>
            </a:p>
          </p:txBody>
        </p:sp>
        <p:grpSp>
          <p:nvGrpSpPr>
            <p:cNvPr id="6185" name="Group 45"/>
            <p:cNvGrpSpPr>
              <a:grpSpLocks/>
            </p:cNvGrpSpPr>
            <p:nvPr/>
          </p:nvGrpSpPr>
          <p:grpSpPr bwMode="auto">
            <a:xfrm>
              <a:off x="3408" y="1584"/>
              <a:ext cx="528" cy="516"/>
              <a:chOff x="3840" y="1632"/>
              <a:chExt cx="528" cy="516"/>
            </a:xfrm>
          </p:grpSpPr>
          <p:sp>
            <p:nvSpPr>
              <p:cNvPr id="6186" name="Text Box 46"/>
              <p:cNvSpPr txBox="1">
                <a:spLocks noChangeArrowheads="1"/>
              </p:cNvSpPr>
              <p:nvPr/>
            </p:nvSpPr>
            <p:spPr bwMode="auto">
              <a:xfrm>
                <a:off x="3936" y="1632"/>
                <a:ext cx="4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15 </a:t>
                </a:r>
              </a:p>
            </p:txBody>
          </p:sp>
          <p:sp>
            <p:nvSpPr>
              <p:cNvPr id="6187" name="Text Box 47"/>
              <p:cNvSpPr txBox="1">
                <a:spLocks noChangeArrowheads="1"/>
              </p:cNvSpPr>
              <p:nvPr/>
            </p:nvSpPr>
            <p:spPr bwMode="auto">
              <a:xfrm>
                <a:off x="3840" y="1896"/>
                <a:ext cx="52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 100 </a:t>
                </a:r>
              </a:p>
            </p:txBody>
          </p:sp>
          <p:sp>
            <p:nvSpPr>
              <p:cNvPr id="6188" name="Line 48"/>
              <p:cNvSpPr>
                <a:spLocks noChangeShapeType="1"/>
              </p:cNvSpPr>
              <p:nvPr/>
            </p:nvSpPr>
            <p:spPr bwMode="auto">
              <a:xfrm>
                <a:off x="3936" y="189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2" name="Group 49"/>
          <p:cNvGrpSpPr>
            <a:grpSpLocks/>
          </p:cNvGrpSpPr>
          <p:nvPr/>
        </p:nvGrpSpPr>
        <p:grpSpPr bwMode="auto">
          <a:xfrm>
            <a:off x="4876800" y="2819400"/>
            <a:ext cx="3505200" cy="819150"/>
            <a:chOff x="2832" y="1584"/>
            <a:chExt cx="2208" cy="516"/>
          </a:xfrm>
        </p:grpSpPr>
        <p:grpSp>
          <p:nvGrpSpPr>
            <p:cNvPr id="6170" name="Group 50"/>
            <p:cNvGrpSpPr>
              <a:grpSpLocks/>
            </p:cNvGrpSpPr>
            <p:nvPr/>
          </p:nvGrpSpPr>
          <p:grpSpPr bwMode="auto">
            <a:xfrm>
              <a:off x="2832" y="1584"/>
              <a:ext cx="528" cy="516"/>
              <a:chOff x="3840" y="1632"/>
              <a:chExt cx="528" cy="516"/>
            </a:xfrm>
          </p:grpSpPr>
          <p:sp>
            <p:nvSpPr>
              <p:cNvPr id="6178" name="Text Box 51"/>
              <p:cNvSpPr txBox="1">
                <a:spLocks noChangeArrowheads="1"/>
              </p:cNvSpPr>
              <p:nvPr/>
            </p:nvSpPr>
            <p:spPr bwMode="auto">
              <a:xfrm>
                <a:off x="3936" y="1632"/>
                <a:ext cx="4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60 </a:t>
                </a:r>
              </a:p>
            </p:txBody>
          </p:sp>
          <p:sp>
            <p:nvSpPr>
              <p:cNvPr id="6179" name="Text Box 52"/>
              <p:cNvSpPr txBox="1">
                <a:spLocks noChangeArrowheads="1"/>
              </p:cNvSpPr>
              <p:nvPr/>
            </p:nvSpPr>
            <p:spPr bwMode="auto">
              <a:xfrm>
                <a:off x="3840" y="1896"/>
                <a:ext cx="52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 500 </a:t>
                </a:r>
              </a:p>
            </p:txBody>
          </p:sp>
          <p:sp>
            <p:nvSpPr>
              <p:cNvPr id="6180" name="Line 53"/>
              <p:cNvSpPr>
                <a:spLocks noChangeShapeType="1"/>
              </p:cNvSpPr>
              <p:nvPr/>
            </p:nvSpPr>
            <p:spPr bwMode="auto">
              <a:xfrm>
                <a:off x="3936" y="189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71" name="Text Box 54"/>
            <p:cNvSpPr txBox="1">
              <a:spLocks noChangeArrowheads="1"/>
            </p:cNvSpPr>
            <p:nvPr/>
          </p:nvSpPr>
          <p:spPr bwMode="auto">
            <a:xfrm>
              <a:off x="4080" y="1680"/>
              <a:ext cx="96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12%</a:t>
              </a:r>
            </a:p>
          </p:txBody>
        </p:sp>
        <p:sp>
          <p:nvSpPr>
            <p:cNvPr id="6172" name="Text Box 55"/>
            <p:cNvSpPr txBox="1">
              <a:spLocks noChangeArrowheads="1"/>
            </p:cNvSpPr>
            <p:nvPr/>
          </p:nvSpPr>
          <p:spPr bwMode="auto">
            <a:xfrm>
              <a:off x="3273" y="1674"/>
              <a:ext cx="210" cy="25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=</a:t>
              </a:r>
            </a:p>
          </p:txBody>
        </p:sp>
        <p:sp>
          <p:nvSpPr>
            <p:cNvPr id="6173" name="Text Box 56"/>
            <p:cNvSpPr txBox="1">
              <a:spLocks noChangeArrowheads="1"/>
            </p:cNvSpPr>
            <p:nvPr/>
          </p:nvSpPr>
          <p:spPr bwMode="auto">
            <a:xfrm>
              <a:off x="3888" y="1680"/>
              <a:ext cx="210" cy="25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=</a:t>
              </a:r>
            </a:p>
          </p:txBody>
        </p:sp>
        <p:grpSp>
          <p:nvGrpSpPr>
            <p:cNvPr id="6174" name="Group 57"/>
            <p:cNvGrpSpPr>
              <a:grpSpLocks/>
            </p:cNvGrpSpPr>
            <p:nvPr/>
          </p:nvGrpSpPr>
          <p:grpSpPr bwMode="auto">
            <a:xfrm>
              <a:off x="3408" y="1584"/>
              <a:ext cx="528" cy="516"/>
              <a:chOff x="3840" y="1632"/>
              <a:chExt cx="528" cy="516"/>
            </a:xfrm>
          </p:grpSpPr>
          <p:sp>
            <p:nvSpPr>
              <p:cNvPr id="6175" name="Text Box 58"/>
              <p:cNvSpPr txBox="1">
                <a:spLocks noChangeArrowheads="1"/>
              </p:cNvSpPr>
              <p:nvPr/>
            </p:nvSpPr>
            <p:spPr bwMode="auto">
              <a:xfrm>
                <a:off x="3936" y="1632"/>
                <a:ext cx="4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12 </a:t>
                </a:r>
              </a:p>
            </p:txBody>
          </p:sp>
          <p:sp>
            <p:nvSpPr>
              <p:cNvPr id="6176" name="Text Box 59"/>
              <p:cNvSpPr txBox="1">
                <a:spLocks noChangeArrowheads="1"/>
              </p:cNvSpPr>
              <p:nvPr/>
            </p:nvSpPr>
            <p:spPr bwMode="auto">
              <a:xfrm>
                <a:off x="3840" y="1896"/>
                <a:ext cx="52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 100 </a:t>
                </a:r>
              </a:p>
            </p:txBody>
          </p:sp>
          <p:sp>
            <p:nvSpPr>
              <p:cNvPr id="6177" name="Line 60"/>
              <p:cNvSpPr>
                <a:spLocks noChangeShapeType="1"/>
              </p:cNvSpPr>
              <p:nvPr/>
            </p:nvSpPr>
            <p:spPr bwMode="auto">
              <a:xfrm>
                <a:off x="3936" y="189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61"/>
          <p:cNvGrpSpPr>
            <a:grpSpLocks/>
          </p:cNvGrpSpPr>
          <p:nvPr/>
        </p:nvGrpSpPr>
        <p:grpSpPr bwMode="auto">
          <a:xfrm>
            <a:off x="4876800" y="3619500"/>
            <a:ext cx="3505200" cy="819150"/>
            <a:chOff x="2832" y="1584"/>
            <a:chExt cx="2208" cy="516"/>
          </a:xfrm>
        </p:grpSpPr>
        <p:grpSp>
          <p:nvGrpSpPr>
            <p:cNvPr id="6159" name="Group 62"/>
            <p:cNvGrpSpPr>
              <a:grpSpLocks/>
            </p:cNvGrpSpPr>
            <p:nvPr/>
          </p:nvGrpSpPr>
          <p:grpSpPr bwMode="auto">
            <a:xfrm>
              <a:off x="2832" y="1584"/>
              <a:ext cx="528" cy="516"/>
              <a:chOff x="3840" y="1632"/>
              <a:chExt cx="528" cy="516"/>
            </a:xfrm>
          </p:grpSpPr>
          <p:sp>
            <p:nvSpPr>
              <p:cNvPr id="6167" name="Text Box 63"/>
              <p:cNvSpPr txBox="1">
                <a:spLocks noChangeArrowheads="1"/>
              </p:cNvSpPr>
              <p:nvPr/>
            </p:nvSpPr>
            <p:spPr bwMode="auto">
              <a:xfrm>
                <a:off x="3936" y="1632"/>
                <a:ext cx="4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96 </a:t>
                </a:r>
              </a:p>
            </p:txBody>
          </p:sp>
          <p:sp>
            <p:nvSpPr>
              <p:cNvPr id="6168" name="Text Box 64"/>
              <p:cNvSpPr txBox="1">
                <a:spLocks noChangeArrowheads="1"/>
              </p:cNvSpPr>
              <p:nvPr/>
            </p:nvSpPr>
            <p:spPr bwMode="auto">
              <a:xfrm>
                <a:off x="3840" y="1896"/>
                <a:ext cx="52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 300 </a:t>
                </a:r>
              </a:p>
            </p:txBody>
          </p:sp>
          <p:sp>
            <p:nvSpPr>
              <p:cNvPr id="6169" name="Line 65"/>
              <p:cNvSpPr>
                <a:spLocks noChangeShapeType="1"/>
              </p:cNvSpPr>
              <p:nvPr/>
            </p:nvSpPr>
            <p:spPr bwMode="auto">
              <a:xfrm>
                <a:off x="3936" y="189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60" name="Text Box 66"/>
            <p:cNvSpPr txBox="1">
              <a:spLocks noChangeArrowheads="1"/>
            </p:cNvSpPr>
            <p:nvPr/>
          </p:nvSpPr>
          <p:spPr bwMode="auto">
            <a:xfrm>
              <a:off x="4080" y="1680"/>
              <a:ext cx="96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32%</a:t>
              </a:r>
            </a:p>
          </p:txBody>
        </p:sp>
        <p:sp>
          <p:nvSpPr>
            <p:cNvPr id="6161" name="Text Box 67"/>
            <p:cNvSpPr txBox="1">
              <a:spLocks noChangeArrowheads="1"/>
            </p:cNvSpPr>
            <p:nvPr/>
          </p:nvSpPr>
          <p:spPr bwMode="auto">
            <a:xfrm>
              <a:off x="3273" y="1674"/>
              <a:ext cx="210" cy="25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=</a:t>
              </a:r>
            </a:p>
          </p:txBody>
        </p:sp>
        <p:sp>
          <p:nvSpPr>
            <p:cNvPr id="6162" name="Text Box 68"/>
            <p:cNvSpPr txBox="1">
              <a:spLocks noChangeArrowheads="1"/>
            </p:cNvSpPr>
            <p:nvPr/>
          </p:nvSpPr>
          <p:spPr bwMode="auto">
            <a:xfrm>
              <a:off x="3888" y="1680"/>
              <a:ext cx="210" cy="25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=</a:t>
              </a:r>
            </a:p>
          </p:txBody>
        </p:sp>
        <p:grpSp>
          <p:nvGrpSpPr>
            <p:cNvPr id="6163" name="Group 69"/>
            <p:cNvGrpSpPr>
              <a:grpSpLocks/>
            </p:cNvGrpSpPr>
            <p:nvPr/>
          </p:nvGrpSpPr>
          <p:grpSpPr bwMode="auto">
            <a:xfrm>
              <a:off x="3408" y="1584"/>
              <a:ext cx="528" cy="516"/>
              <a:chOff x="3840" y="1632"/>
              <a:chExt cx="528" cy="516"/>
            </a:xfrm>
          </p:grpSpPr>
          <p:sp>
            <p:nvSpPr>
              <p:cNvPr id="6164" name="Text Box 70"/>
              <p:cNvSpPr txBox="1">
                <a:spLocks noChangeArrowheads="1"/>
              </p:cNvSpPr>
              <p:nvPr/>
            </p:nvSpPr>
            <p:spPr bwMode="auto">
              <a:xfrm>
                <a:off x="3936" y="1632"/>
                <a:ext cx="4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32 </a:t>
                </a:r>
              </a:p>
            </p:txBody>
          </p:sp>
          <p:sp>
            <p:nvSpPr>
              <p:cNvPr id="6165" name="Text Box 71"/>
              <p:cNvSpPr txBox="1">
                <a:spLocks noChangeArrowheads="1"/>
              </p:cNvSpPr>
              <p:nvPr/>
            </p:nvSpPr>
            <p:spPr bwMode="auto">
              <a:xfrm>
                <a:off x="3840" y="1896"/>
                <a:ext cx="52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 100 </a:t>
                </a:r>
              </a:p>
            </p:txBody>
          </p:sp>
          <p:sp>
            <p:nvSpPr>
              <p:cNvPr id="6166" name="Line 72"/>
              <p:cNvSpPr>
                <a:spLocks noChangeShapeType="1"/>
              </p:cNvSpPr>
              <p:nvPr/>
            </p:nvSpPr>
            <p:spPr bwMode="auto">
              <a:xfrm>
                <a:off x="3936" y="189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129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9" grpId="0"/>
      <p:bldP spid="1130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657600" y="3048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chemeClr val="bg1"/>
                </a:solidFill>
                <a:latin typeface="Arial" pitchFamily="34" charset="0"/>
              </a:rPr>
              <a:t>Toán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2362200" y="623888"/>
            <a:ext cx="4648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Arial" pitchFamily="34" charset="0"/>
              </a:rPr>
              <a:t>Tiết 74: Tỉ số phần tr</a:t>
            </a:r>
            <a:r>
              <a:rPr lang="vi-VN" sz="2400" b="1">
                <a:solidFill>
                  <a:srgbClr val="FFFF00"/>
                </a:solidFill>
                <a:latin typeface="Arial" pitchFamily="34" charset="0"/>
              </a:rPr>
              <a:t>ă</a:t>
            </a:r>
            <a:r>
              <a:rPr lang="en-US" sz="2400" b="1">
                <a:solidFill>
                  <a:srgbClr val="FFFF00"/>
                </a:solidFill>
                <a:latin typeface="Arial" pitchFamily="34" charset="0"/>
              </a:rPr>
              <a:t>m</a:t>
            </a: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762000" y="0"/>
            <a:ext cx="762000" cy="609600"/>
          </a:xfrm>
          <a:prstGeom prst="star8">
            <a:avLst>
              <a:gd name="adj" fmla="val 3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66"/>
                </a:solidFill>
                <a:latin typeface="Arial" pitchFamily="34" charset="0"/>
              </a:rPr>
              <a:t>N</a:t>
            </a:r>
          </a:p>
        </p:txBody>
      </p:sp>
      <p:sp>
        <p:nvSpPr>
          <p:cNvPr id="7173" name="AutoShape 6"/>
          <p:cNvSpPr>
            <a:spLocks noChangeArrowheads="1"/>
          </p:cNvSpPr>
          <p:nvPr/>
        </p:nvSpPr>
        <p:spPr bwMode="auto">
          <a:xfrm>
            <a:off x="0" y="0"/>
            <a:ext cx="762000" cy="609600"/>
          </a:xfrm>
          <a:prstGeom prst="star8">
            <a:avLst>
              <a:gd name="adj" fmla="val 3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66"/>
                </a:solidFill>
                <a:latin typeface="Arial" pitchFamily="34" charset="0"/>
              </a:rPr>
              <a:t>s</a:t>
            </a:r>
          </a:p>
        </p:txBody>
      </p:sp>
      <p:grpSp>
        <p:nvGrpSpPr>
          <p:cNvPr id="7174" name="Group 7"/>
          <p:cNvGrpSpPr>
            <a:grpSpLocks/>
          </p:cNvGrpSpPr>
          <p:nvPr/>
        </p:nvGrpSpPr>
        <p:grpSpPr bwMode="auto">
          <a:xfrm>
            <a:off x="228600" y="1014413"/>
            <a:ext cx="2362200" cy="633412"/>
            <a:chOff x="576" y="729"/>
            <a:chExt cx="5184" cy="616"/>
          </a:xfrm>
        </p:grpSpPr>
        <p:sp>
          <p:nvSpPr>
            <p:cNvPr id="7194" name="Text Box 8"/>
            <p:cNvSpPr txBox="1">
              <a:spLocks noChangeArrowheads="1"/>
            </p:cNvSpPr>
            <p:nvPr/>
          </p:nvSpPr>
          <p:spPr bwMode="auto">
            <a:xfrm>
              <a:off x="576" y="768"/>
              <a:ext cx="5184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u="sng">
                  <a:solidFill>
                    <a:srgbClr val="FFFF00"/>
                  </a:solidFill>
                  <a:latin typeface="Arial" pitchFamily="34" charset="0"/>
                </a:rPr>
                <a:t>Ví dụ 1</a:t>
              </a:r>
              <a:endParaRPr lang="en-US" sz="24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7195" name="Text Box 9"/>
            <p:cNvSpPr txBox="1">
              <a:spLocks noChangeArrowheads="1"/>
            </p:cNvSpPr>
            <p:nvPr/>
          </p:nvSpPr>
          <p:spPr bwMode="auto">
            <a:xfrm>
              <a:off x="830" y="1016"/>
              <a:ext cx="404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7196" name="Text Box 10"/>
            <p:cNvSpPr txBox="1">
              <a:spLocks noChangeArrowheads="1"/>
            </p:cNvSpPr>
            <p:nvPr/>
          </p:nvSpPr>
          <p:spPr bwMode="auto">
            <a:xfrm>
              <a:off x="4286" y="729"/>
              <a:ext cx="404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</p:grpSp>
      <p:grpSp>
        <p:nvGrpSpPr>
          <p:cNvPr id="7175" name="Group 18"/>
          <p:cNvGrpSpPr>
            <a:grpSpLocks/>
          </p:cNvGrpSpPr>
          <p:nvPr/>
        </p:nvGrpSpPr>
        <p:grpSpPr bwMode="auto">
          <a:xfrm>
            <a:off x="228600" y="1447800"/>
            <a:ext cx="2362200" cy="633413"/>
            <a:chOff x="576" y="729"/>
            <a:chExt cx="5184" cy="616"/>
          </a:xfrm>
        </p:grpSpPr>
        <p:sp>
          <p:nvSpPr>
            <p:cNvPr id="7191" name="Text Box 19"/>
            <p:cNvSpPr txBox="1">
              <a:spLocks noChangeArrowheads="1"/>
            </p:cNvSpPr>
            <p:nvPr/>
          </p:nvSpPr>
          <p:spPr bwMode="auto">
            <a:xfrm>
              <a:off x="576" y="768"/>
              <a:ext cx="5184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u="sng">
                  <a:solidFill>
                    <a:srgbClr val="FFFF00"/>
                  </a:solidFill>
                  <a:latin typeface="Arial" pitchFamily="34" charset="0"/>
                </a:rPr>
                <a:t>Ví dụ 2</a:t>
              </a:r>
              <a:endParaRPr lang="en-US" sz="1600" b="1" u="sng">
                <a:latin typeface="Arial" pitchFamily="34" charset="0"/>
              </a:endParaRPr>
            </a:p>
          </p:txBody>
        </p:sp>
        <p:sp>
          <p:nvSpPr>
            <p:cNvPr id="7192" name="Text Box 20"/>
            <p:cNvSpPr txBox="1">
              <a:spLocks noChangeArrowheads="1"/>
            </p:cNvSpPr>
            <p:nvPr/>
          </p:nvSpPr>
          <p:spPr bwMode="auto">
            <a:xfrm>
              <a:off x="830" y="1016"/>
              <a:ext cx="404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7193" name="Text Box 21"/>
            <p:cNvSpPr txBox="1">
              <a:spLocks noChangeArrowheads="1"/>
            </p:cNvSpPr>
            <p:nvPr/>
          </p:nvSpPr>
          <p:spPr bwMode="auto">
            <a:xfrm>
              <a:off x="4286" y="729"/>
              <a:ext cx="404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</p:grpSp>
      <p:sp>
        <p:nvSpPr>
          <p:cNvPr id="7176" name="Text Box 35"/>
          <p:cNvSpPr txBox="1">
            <a:spLocks noChangeArrowheads="1"/>
          </p:cNvSpPr>
          <p:nvPr/>
        </p:nvSpPr>
        <p:spPr bwMode="auto">
          <a:xfrm>
            <a:off x="228600" y="190500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FFFF00"/>
                </a:solidFill>
                <a:latin typeface="Arial" pitchFamily="34" charset="0"/>
              </a:rPr>
              <a:t>Luyện tập</a:t>
            </a:r>
          </a:p>
        </p:txBody>
      </p:sp>
      <p:sp>
        <p:nvSpPr>
          <p:cNvPr id="7177" name="Text Box 36"/>
          <p:cNvSpPr txBox="1">
            <a:spLocks noChangeArrowheads="1"/>
          </p:cNvSpPr>
          <p:nvPr/>
        </p:nvSpPr>
        <p:spPr bwMode="auto">
          <a:xfrm>
            <a:off x="609600" y="228600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Bài 1</a:t>
            </a:r>
          </a:p>
        </p:txBody>
      </p:sp>
      <p:sp>
        <p:nvSpPr>
          <p:cNvPr id="10314" name="Text Box 74"/>
          <p:cNvSpPr txBox="1">
            <a:spLocks noChangeArrowheads="1"/>
          </p:cNvSpPr>
          <p:nvPr/>
        </p:nvSpPr>
        <p:spPr bwMode="auto">
          <a:xfrm>
            <a:off x="609600" y="266700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Bài 2:</a:t>
            </a:r>
          </a:p>
        </p:txBody>
      </p:sp>
      <p:sp>
        <p:nvSpPr>
          <p:cNvPr id="10315" name="Text Box 75"/>
          <p:cNvSpPr txBox="1">
            <a:spLocks noChangeArrowheads="1"/>
          </p:cNvSpPr>
          <p:nvPr/>
        </p:nvSpPr>
        <p:spPr bwMode="auto">
          <a:xfrm>
            <a:off x="990600" y="3200400"/>
            <a:ext cx="7391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Tỉ số phần tr</a:t>
            </a:r>
            <a:r>
              <a:rPr lang="vi-VN" sz="2000" b="1">
                <a:solidFill>
                  <a:schemeClr val="bg1"/>
                </a:solidFill>
                <a:latin typeface="Arial" pitchFamily="34" charset="0"/>
              </a:rPr>
              <a:t>ă</a:t>
            </a: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m của số sản phẩm </a:t>
            </a:r>
            <a:r>
              <a:rPr lang="vi-VN" sz="2000" b="1">
                <a:solidFill>
                  <a:schemeClr val="bg1"/>
                </a:solidFill>
                <a:latin typeface="Arial" pitchFamily="34" charset="0"/>
              </a:rPr>
              <a:t>đ</a:t>
            </a: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ạt chuẩn và tổng số sản phẩm là:</a:t>
            </a:r>
          </a:p>
        </p:txBody>
      </p:sp>
      <p:sp>
        <p:nvSpPr>
          <p:cNvPr id="10316" name="Text Box 76"/>
          <p:cNvSpPr txBox="1">
            <a:spLocks noChangeArrowheads="1"/>
          </p:cNvSpPr>
          <p:nvPr/>
        </p:nvSpPr>
        <p:spPr bwMode="auto">
          <a:xfrm>
            <a:off x="3657600" y="281940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Bài giải</a:t>
            </a:r>
          </a:p>
        </p:txBody>
      </p:sp>
      <p:grpSp>
        <p:nvGrpSpPr>
          <p:cNvPr id="4" name="Group 77"/>
          <p:cNvGrpSpPr>
            <a:grpSpLocks/>
          </p:cNvGrpSpPr>
          <p:nvPr/>
        </p:nvGrpSpPr>
        <p:grpSpPr bwMode="auto">
          <a:xfrm>
            <a:off x="2743200" y="3657600"/>
            <a:ext cx="3810000" cy="819150"/>
            <a:chOff x="3024" y="1632"/>
            <a:chExt cx="2400" cy="516"/>
          </a:xfrm>
        </p:grpSpPr>
        <p:sp>
          <p:nvSpPr>
            <p:cNvPr id="7184" name="Text Box 78"/>
            <p:cNvSpPr txBox="1">
              <a:spLocks noChangeArrowheads="1"/>
            </p:cNvSpPr>
            <p:nvPr/>
          </p:nvSpPr>
          <p:spPr bwMode="auto">
            <a:xfrm>
              <a:off x="3024" y="1728"/>
              <a:ext cx="10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95 : 100 =</a:t>
              </a:r>
            </a:p>
          </p:txBody>
        </p:sp>
        <p:grpSp>
          <p:nvGrpSpPr>
            <p:cNvPr id="7185" name="Group 79"/>
            <p:cNvGrpSpPr>
              <a:grpSpLocks/>
            </p:cNvGrpSpPr>
            <p:nvPr/>
          </p:nvGrpSpPr>
          <p:grpSpPr bwMode="auto">
            <a:xfrm>
              <a:off x="3840" y="1632"/>
              <a:ext cx="528" cy="516"/>
              <a:chOff x="3840" y="1632"/>
              <a:chExt cx="528" cy="516"/>
            </a:xfrm>
          </p:grpSpPr>
          <p:sp>
            <p:nvSpPr>
              <p:cNvPr id="7188" name="Text Box 80"/>
              <p:cNvSpPr txBox="1">
                <a:spLocks noChangeArrowheads="1"/>
              </p:cNvSpPr>
              <p:nvPr/>
            </p:nvSpPr>
            <p:spPr bwMode="auto">
              <a:xfrm>
                <a:off x="3936" y="1632"/>
                <a:ext cx="4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95 </a:t>
                </a:r>
              </a:p>
            </p:txBody>
          </p:sp>
          <p:sp>
            <p:nvSpPr>
              <p:cNvPr id="7189" name="Text Box 81"/>
              <p:cNvSpPr txBox="1">
                <a:spLocks noChangeArrowheads="1"/>
              </p:cNvSpPr>
              <p:nvPr/>
            </p:nvSpPr>
            <p:spPr bwMode="auto">
              <a:xfrm>
                <a:off x="3840" y="1896"/>
                <a:ext cx="52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 100 </a:t>
                </a:r>
              </a:p>
            </p:txBody>
          </p:sp>
          <p:sp>
            <p:nvSpPr>
              <p:cNvPr id="7190" name="Line 82"/>
              <p:cNvSpPr>
                <a:spLocks noChangeShapeType="1"/>
              </p:cNvSpPr>
              <p:nvPr/>
            </p:nvSpPr>
            <p:spPr bwMode="auto">
              <a:xfrm>
                <a:off x="3936" y="189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86" name="Text Box 83"/>
            <p:cNvSpPr txBox="1">
              <a:spLocks noChangeArrowheads="1"/>
            </p:cNvSpPr>
            <p:nvPr/>
          </p:nvSpPr>
          <p:spPr bwMode="auto">
            <a:xfrm>
              <a:off x="4464" y="1728"/>
              <a:ext cx="96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95%</a:t>
              </a:r>
            </a:p>
          </p:txBody>
        </p:sp>
        <p:sp>
          <p:nvSpPr>
            <p:cNvPr id="7187" name="Text Box 84"/>
            <p:cNvSpPr txBox="1">
              <a:spLocks noChangeArrowheads="1"/>
            </p:cNvSpPr>
            <p:nvPr/>
          </p:nvSpPr>
          <p:spPr bwMode="auto">
            <a:xfrm>
              <a:off x="4272" y="1728"/>
              <a:ext cx="210" cy="25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=</a:t>
              </a:r>
            </a:p>
          </p:txBody>
        </p:sp>
      </p:grpSp>
      <p:sp>
        <p:nvSpPr>
          <p:cNvPr id="10325" name="Text Box 85"/>
          <p:cNvSpPr txBox="1">
            <a:spLocks noChangeArrowheads="1"/>
          </p:cNvSpPr>
          <p:nvPr/>
        </p:nvSpPr>
        <p:spPr bwMode="auto">
          <a:xfrm>
            <a:off x="4572000" y="441960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Đáp số: </a:t>
            </a:r>
          </a:p>
        </p:txBody>
      </p:sp>
      <p:sp>
        <p:nvSpPr>
          <p:cNvPr id="10326" name="Text Box 86"/>
          <p:cNvSpPr txBox="1">
            <a:spLocks noChangeArrowheads="1"/>
          </p:cNvSpPr>
          <p:nvPr/>
        </p:nvSpPr>
        <p:spPr bwMode="auto">
          <a:xfrm>
            <a:off x="5562600" y="44196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 95%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1024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03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1000"/>
                                        <p:tgtEl>
                                          <p:spTgt spid="10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1000"/>
                                        <p:tgtEl>
                                          <p:spTgt spid="10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8" presetClass="entr" presetSubtype="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10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03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3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000" fill="hold"/>
                                        <p:tgtEl>
                                          <p:spTgt spid="103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A32D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26" presetClass="emph" presetSubtype="0" repeatCount="3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103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103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6"/>
                  </p:tgtEl>
                </p:cond>
              </p:nextCondLst>
            </p:seq>
          </p:childTnLst>
        </p:cTn>
      </p:par>
    </p:tnLst>
    <p:bldLst>
      <p:bldP spid="10245" grpId="0" animBg="1"/>
      <p:bldP spid="10314" grpId="0"/>
      <p:bldP spid="10315" grpId="0"/>
      <p:bldP spid="10316" grpId="0"/>
      <p:bldP spid="10325" grpId="0"/>
      <p:bldP spid="10326" grpId="0"/>
      <p:bldP spid="10326" grpId="1"/>
      <p:bldP spid="10326" grpId="2"/>
      <p:bldP spid="10326" grpId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3657600" y="3048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chemeClr val="bg1"/>
                </a:solidFill>
                <a:latin typeface="Arial" pitchFamily="34" charset="0"/>
              </a:rPr>
              <a:t>Toán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2362200" y="623888"/>
            <a:ext cx="4648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Arial" pitchFamily="34" charset="0"/>
              </a:rPr>
              <a:t>Tiết 74: Tỉ số phần tr</a:t>
            </a:r>
            <a:r>
              <a:rPr lang="vi-VN" sz="2400" b="1">
                <a:solidFill>
                  <a:srgbClr val="FFFF00"/>
                </a:solidFill>
                <a:latin typeface="Arial" pitchFamily="34" charset="0"/>
              </a:rPr>
              <a:t>ă</a:t>
            </a:r>
            <a:r>
              <a:rPr lang="en-US" sz="2400" b="1">
                <a:solidFill>
                  <a:srgbClr val="FFFF00"/>
                </a:solidFill>
                <a:latin typeface="Arial" pitchFamily="34" charset="0"/>
              </a:rPr>
              <a:t>m</a:t>
            </a: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762000" y="0"/>
            <a:ext cx="762000" cy="609600"/>
          </a:xfrm>
          <a:prstGeom prst="star8">
            <a:avLst>
              <a:gd name="adj" fmla="val 3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66"/>
                </a:solidFill>
                <a:latin typeface="Arial" pitchFamily="34" charset="0"/>
              </a:rPr>
              <a:t>V</a:t>
            </a:r>
          </a:p>
        </p:txBody>
      </p:sp>
      <p:sp>
        <p:nvSpPr>
          <p:cNvPr id="8197" name="AutoShape 6"/>
          <p:cNvSpPr>
            <a:spLocks noChangeArrowheads="1"/>
          </p:cNvSpPr>
          <p:nvPr/>
        </p:nvSpPr>
        <p:spPr bwMode="auto">
          <a:xfrm>
            <a:off x="0" y="0"/>
            <a:ext cx="762000" cy="609600"/>
          </a:xfrm>
          <a:prstGeom prst="star8">
            <a:avLst>
              <a:gd name="adj" fmla="val 3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66"/>
                </a:solidFill>
                <a:latin typeface="Arial" pitchFamily="34" charset="0"/>
              </a:rPr>
              <a:t>s</a:t>
            </a:r>
          </a:p>
        </p:txBody>
      </p:sp>
      <p:grpSp>
        <p:nvGrpSpPr>
          <p:cNvPr id="8198" name="Group 7"/>
          <p:cNvGrpSpPr>
            <a:grpSpLocks/>
          </p:cNvGrpSpPr>
          <p:nvPr/>
        </p:nvGrpSpPr>
        <p:grpSpPr bwMode="auto">
          <a:xfrm>
            <a:off x="228600" y="1014413"/>
            <a:ext cx="2362200" cy="633412"/>
            <a:chOff x="576" y="729"/>
            <a:chExt cx="5184" cy="616"/>
          </a:xfrm>
        </p:grpSpPr>
        <p:sp>
          <p:nvSpPr>
            <p:cNvPr id="8242" name="Text Box 8"/>
            <p:cNvSpPr txBox="1">
              <a:spLocks noChangeArrowheads="1"/>
            </p:cNvSpPr>
            <p:nvPr/>
          </p:nvSpPr>
          <p:spPr bwMode="auto">
            <a:xfrm>
              <a:off x="576" y="768"/>
              <a:ext cx="5184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u="sng">
                  <a:solidFill>
                    <a:srgbClr val="FFFF00"/>
                  </a:solidFill>
                  <a:latin typeface="Arial" pitchFamily="34" charset="0"/>
                </a:rPr>
                <a:t>Ví dụ 1</a:t>
              </a:r>
              <a:endParaRPr lang="en-US" sz="24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8243" name="Text Box 9"/>
            <p:cNvSpPr txBox="1">
              <a:spLocks noChangeArrowheads="1"/>
            </p:cNvSpPr>
            <p:nvPr/>
          </p:nvSpPr>
          <p:spPr bwMode="auto">
            <a:xfrm>
              <a:off x="830" y="1016"/>
              <a:ext cx="404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8244" name="Text Box 10"/>
            <p:cNvSpPr txBox="1">
              <a:spLocks noChangeArrowheads="1"/>
            </p:cNvSpPr>
            <p:nvPr/>
          </p:nvSpPr>
          <p:spPr bwMode="auto">
            <a:xfrm>
              <a:off x="4286" y="729"/>
              <a:ext cx="404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</p:grpSp>
      <p:grpSp>
        <p:nvGrpSpPr>
          <p:cNvPr id="8199" name="Group 11"/>
          <p:cNvGrpSpPr>
            <a:grpSpLocks/>
          </p:cNvGrpSpPr>
          <p:nvPr/>
        </p:nvGrpSpPr>
        <p:grpSpPr bwMode="auto">
          <a:xfrm>
            <a:off x="228600" y="1395413"/>
            <a:ext cx="2362200" cy="633412"/>
            <a:chOff x="576" y="729"/>
            <a:chExt cx="5184" cy="616"/>
          </a:xfrm>
        </p:grpSpPr>
        <p:sp>
          <p:nvSpPr>
            <p:cNvPr id="8239" name="Text Box 12"/>
            <p:cNvSpPr txBox="1">
              <a:spLocks noChangeArrowheads="1"/>
            </p:cNvSpPr>
            <p:nvPr/>
          </p:nvSpPr>
          <p:spPr bwMode="auto">
            <a:xfrm>
              <a:off x="576" y="768"/>
              <a:ext cx="5184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u="sng">
                  <a:solidFill>
                    <a:srgbClr val="FFFF00"/>
                  </a:solidFill>
                  <a:latin typeface="Arial" pitchFamily="34" charset="0"/>
                </a:rPr>
                <a:t>Ví dụ 2</a:t>
              </a:r>
              <a:endParaRPr lang="en-US" sz="1600" b="1" u="sng">
                <a:latin typeface="Arial" pitchFamily="34" charset="0"/>
              </a:endParaRPr>
            </a:p>
          </p:txBody>
        </p:sp>
        <p:sp>
          <p:nvSpPr>
            <p:cNvPr id="8240" name="Text Box 13"/>
            <p:cNvSpPr txBox="1">
              <a:spLocks noChangeArrowheads="1"/>
            </p:cNvSpPr>
            <p:nvPr/>
          </p:nvSpPr>
          <p:spPr bwMode="auto">
            <a:xfrm>
              <a:off x="830" y="1016"/>
              <a:ext cx="404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8241" name="Text Box 14"/>
            <p:cNvSpPr txBox="1">
              <a:spLocks noChangeArrowheads="1"/>
            </p:cNvSpPr>
            <p:nvPr/>
          </p:nvSpPr>
          <p:spPr bwMode="auto">
            <a:xfrm>
              <a:off x="4286" y="729"/>
              <a:ext cx="404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</p:grpSp>
      <p:sp>
        <p:nvSpPr>
          <p:cNvPr id="8200" name="Text Box 36"/>
          <p:cNvSpPr txBox="1">
            <a:spLocks noChangeArrowheads="1"/>
          </p:cNvSpPr>
          <p:nvPr/>
        </p:nvSpPr>
        <p:spPr bwMode="auto">
          <a:xfrm>
            <a:off x="228600" y="182880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FFFF00"/>
                </a:solidFill>
                <a:latin typeface="Arial" pitchFamily="34" charset="0"/>
              </a:rPr>
              <a:t>Luyện tập</a:t>
            </a:r>
          </a:p>
        </p:txBody>
      </p:sp>
      <p:sp>
        <p:nvSpPr>
          <p:cNvPr id="8201" name="Text Box 37"/>
          <p:cNvSpPr txBox="1">
            <a:spLocks noChangeArrowheads="1"/>
          </p:cNvSpPr>
          <p:nvPr/>
        </p:nvSpPr>
        <p:spPr bwMode="auto">
          <a:xfrm>
            <a:off x="609600" y="22098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Bài 1</a:t>
            </a:r>
          </a:p>
        </p:txBody>
      </p:sp>
      <p:sp>
        <p:nvSpPr>
          <p:cNvPr id="8202" name="Text Box 38"/>
          <p:cNvSpPr txBox="1">
            <a:spLocks noChangeArrowheads="1"/>
          </p:cNvSpPr>
          <p:nvPr/>
        </p:nvSpPr>
        <p:spPr bwMode="auto">
          <a:xfrm>
            <a:off x="609600" y="2590800"/>
            <a:ext cx="106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Bài 2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3124200" y="297180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Bài giải</a:t>
            </a:r>
          </a:p>
        </p:txBody>
      </p:sp>
      <p:sp>
        <p:nvSpPr>
          <p:cNvPr id="14385" name="Text Box 49"/>
          <p:cNvSpPr txBox="1">
            <a:spLocks noChangeArrowheads="1"/>
          </p:cNvSpPr>
          <p:nvPr/>
        </p:nvSpPr>
        <p:spPr bwMode="auto">
          <a:xfrm>
            <a:off x="4724400" y="6324600"/>
            <a:ext cx="403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Đáp số: a) 54% ; b) 46%</a:t>
            </a:r>
          </a:p>
        </p:txBody>
      </p:sp>
      <p:sp>
        <p:nvSpPr>
          <p:cNvPr id="14386" name="Text Box 50"/>
          <p:cNvSpPr txBox="1">
            <a:spLocks noChangeArrowheads="1"/>
          </p:cNvSpPr>
          <p:nvPr/>
        </p:nvSpPr>
        <p:spPr bwMode="auto">
          <a:xfrm>
            <a:off x="609600" y="2971800"/>
            <a:ext cx="106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Bài 3:</a:t>
            </a:r>
          </a:p>
        </p:txBody>
      </p:sp>
      <p:sp>
        <p:nvSpPr>
          <p:cNvPr id="14387" name="Text Box 51"/>
          <p:cNvSpPr txBox="1">
            <a:spLocks noChangeArrowheads="1"/>
          </p:cNvSpPr>
          <p:nvPr/>
        </p:nvSpPr>
        <p:spPr bwMode="auto">
          <a:xfrm>
            <a:off x="762000" y="5257800"/>
            <a:ext cx="815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Tỉ số phần tr</a:t>
            </a:r>
            <a:r>
              <a:rPr lang="vi-VN" sz="2000" b="1">
                <a:solidFill>
                  <a:schemeClr val="bg1"/>
                </a:solidFill>
                <a:latin typeface="Arial" pitchFamily="34" charset="0"/>
              </a:rPr>
              <a:t>ă</a:t>
            </a: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m của số cây </a:t>
            </a:r>
            <a:r>
              <a:rPr lang="vi-VN" sz="2000" b="1">
                <a:solidFill>
                  <a:schemeClr val="bg1"/>
                </a:solidFill>
                <a:latin typeface="Arial" pitchFamily="34" charset="0"/>
              </a:rPr>
              <a:t>ă</a:t>
            </a: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n quả và số cây trong v</a:t>
            </a:r>
            <a:r>
              <a:rPr lang="vi-VN" sz="2000" b="1">
                <a:solidFill>
                  <a:schemeClr val="bg1"/>
                </a:solidFill>
                <a:latin typeface="Arial" pitchFamily="34" charset="0"/>
              </a:rPr>
              <a:t>ư</a:t>
            </a: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ờn là:</a:t>
            </a:r>
          </a:p>
        </p:txBody>
      </p:sp>
      <p:sp>
        <p:nvSpPr>
          <p:cNvPr id="14396" name="Text Box 60"/>
          <p:cNvSpPr txBox="1">
            <a:spLocks noChangeArrowheads="1"/>
          </p:cNvSpPr>
          <p:nvPr/>
        </p:nvSpPr>
        <p:spPr bwMode="auto">
          <a:xfrm>
            <a:off x="685800" y="3429000"/>
            <a:ext cx="815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a)Tỉ số phần tr</a:t>
            </a:r>
            <a:r>
              <a:rPr lang="vi-VN" sz="2000" b="1">
                <a:solidFill>
                  <a:schemeClr val="bg1"/>
                </a:solidFill>
                <a:latin typeface="Arial" pitchFamily="34" charset="0"/>
              </a:rPr>
              <a:t>ă</a:t>
            </a: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m của số cây lấy gỗ và số cây trong v</a:t>
            </a:r>
            <a:r>
              <a:rPr lang="vi-VN" sz="2000" b="1">
                <a:solidFill>
                  <a:schemeClr val="bg1"/>
                </a:solidFill>
                <a:latin typeface="Arial" pitchFamily="34" charset="0"/>
              </a:rPr>
              <a:t>ư</a:t>
            </a: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ờn là:</a:t>
            </a:r>
          </a:p>
        </p:txBody>
      </p:sp>
      <p:sp>
        <p:nvSpPr>
          <p:cNvPr id="14397" name="Text Box 61"/>
          <p:cNvSpPr txBox="1">
            <a:spLocks noChangeArrowheads="1"/>
          </p:cNvSpPr>
          <p:nvPr/>
        </p:nvSpPr>
        <p:spPr bwMode="auto">
          <a:xfrm>
            <a:off x="762000" y="4495800"/>
            <a:ext cx="510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b) Số cây </a:t>
            </a:r>
            <a:r>
              <a:rPr lang="vi-VN" sz="2000" b="1">
                <a:solidFill>
                  <a:schemeClr val="bg1"/>
                </a:solidFill>
                <a:latin typeface="Arial" pitchFamily="34" charset="0"/>
              </a:rPr>
              <a:t>ă</a:t>
            </a: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n quả trong v</a:t>
            </a:r>
            <a:r>
              <a:rPr lang="vi-VN" sz="2000" b="1">
                <a:solidFill>
                  <a:schemeClr val="bg1"/>
                </a:solidFill>
                <a:latin typeface="Arial" pitchFamily="34" charset="0"/>
              </a:rPr>
              <a:t>ư</a:t>
            </a: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ờn là:</a:t>
            </a:r>
          </a:p>
        </p:txBody>
      </p:sp>
      <p:sp>
        <p:nvSpPr>
          <p:cNvPr id="14398" name="Text Box 62"/>
          <p:cNvSpPr txBox="1">
            <a:spLocks noChangeArrowheads="1"/>
          </p:cNvSpPr>
          <p:nvPr/>
        </p:nvSpPr>
        <p:spPr bwMode="auto">
          <a:xfrm>
            <a:off x="2667000" y="4876800"/>
            <a:ext cx="426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1000 – 540 = 460 (cây)</a:t>
            </a:r>
          </a:p>
        </p:txBody>
      </p:sp>
      <p:grpSp>
        <p:nvGrpSpPr>
          <p:cNvPr id="4" name="Group 106"/>
          <p:cNvGrpSpPr>
            <a:grpSpLocks/>
          </p:cNvGrpSpPr>
          <p:nvPr/>
        </p:nvGrpSpPr>
        <p:grpSpPr bwMode="auto">
          <a:xfrm>
            <a:off x="1828800" y="5562600"/>
            <a:ext cx="5181600" cy="819150"/>
            <a:chOff x="768" y="2352"/>
            <a:chExt cx="3264" cy="516"/>
          </a:xfrm>
        </p:grpSpPr>
        <p:sp>
          <p:nvSpPr>
            <p:cNvPr id="8226" name="Text Box 107"/>
            <p:cNvSpPr txBox="1">
              <a:spLocks noChangeArrowheads="1"/>
            </p:cNvSpPr>
            <p:nvPr/>
          </p:nvSpPr>
          <p:spPr bwMode="auto">
            <a:xfrm>
              <a:off x="3072" y="2448"/>
              <a:ext cx="96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46%</a:t>
              </a:r>
            </a:p>
          </p:txBody>
        </p:sp>
        <p:sp>
          <p:nvSpPr>
            <p:cNvPr id="8227" name="Text Box 108"/>
            <p:cNvSpPr txBox="1">
              <a:spLocks noChangeArrowheads="1"/>
            </p:cNvSpPr>
            <p:nvPr/>
          </p:nvSpPr>
          <p:spPr bwMode="auto">
            <a:xfrm>
              <a:off x="2880" y="2448"/>
              <a:ext cx="210" cy="25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=</a:t>
              </a:r>
            </a:p>
          </p:txBody>
        </p:sp>
        <p:grpSp>
          <p:nvGrpSpPr>
            <p:cNvPr id="8228" name="Group 109"/>
            <p:cNvGrpSpPr>
              <a:grpSpLocks/>
            </p:cNvGrpSpPr>
            <p:nvPr/>
          </p:nvGrpSpPr>
          <p:grpSpPr bwMode="auto">
            <a:xfrm>
              <a:off x="2448" y="2352"/>
              <a:ext cx="528" cy="516"/>
              <a:chOff x="3840" y="1632"/>
              <a:chExt cx="528" cy="516"/>
            </a:xfrm>
          </p:grpSpPr>
          <p:sp>
            <p:nvSpPr>
              <p:cNvPr id="8236" name="Text Box 110"/>
              <p:cNvSpPr txBox="1">
                <a:spLocks noChangeArrowheads="1"/>
              </p:cNvSpPr>
              <p:nvPr/>
            </p:nvSpPr>
            <p:spPr bwMode="auto">
              <a:xfrm>
                <a:off x="3936" y="1632"/>
                <a:ext cx="4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46 </a:t>
                </a:r>
              </a:p>
            </p:txBody>
          </p:sp>
          <p:sp>
            <p:nvSpPr>
              <p:cNvPr id="8237" name="Text Box 111"/>
              <p:cNvSpPr txBox="1">
                <a:spLocks noChangeArrowheads="1"/>
              </p:cNvSpPr>
              <p:nvPr/>
            </p:nvSpPr>
            <p:spPr bwMode="auto">
              <a:xfrm>
                <a:off x="3840" y="1896"/>
                <a:ext cx="52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 100 </a:t>
                </a:r>
              </a:p>
            </p:txBody>
          </p:sp>
          <p:sp>
            <p:nvSpPr>
              <p:cNvPr id="8238" name="Line 112"/>
              <p:cNvSpPr>
                <a:spLocks noChangeShapeType="1"/>
              </p:cNvSpPr>
              <p:nvPr/>
            </p:nvSpPr>
            <p:spPr bwMode="auto">
              <a:xfrm>
                <a:off x="3936" y="189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29" name="Group 113"/>
            <p:cNvGrpSpPr>
              <a:grpSpLocks/>
            </p:cNvGrpSpPr>
            <p:nvPr/>
          </p:nvGrpSpPr>
          <p:grpSpPr bwMode="auto">
            <a:xfrm>
              <a:off x="768" y="2352"/>
              <a:ext cx="1755" cy="516"/>
              <a:chOff x="768" y="2352"/>
              <a:chExt cx="1755" cy="516"/>
            </a:xfrm>
          </p:grpSpPr>
          <p:sp>
            <p:nvSpPr>
              <p:cNvPr id="8230" name="Text Box 114"/>
              <p:cNvSpPr txBox="1">
                <a:spLocks noChangeArrowheads="1"/>
              </p:cNvSpPr>
              <p:nvPr/>
            </p:nvSpPr>
            <p:spPr bwMode="auto">
              <a:xfrm>
                <a:off x="768" y="2448"/>
                <a:ext cx="124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460 : 1000 =</a:t>
                </a:r>
              </a:p>
            </p:txBody>
          </p:sp>
          <p:grpSp>
            <p:nvGrpSpPr>
              <p:cNvPr id="8231" name="Group 115"/>
              <p:cNvGrpSpPr>
                <a:grpSpLocks/>
              </p:cNvGrpSpPr>
              <p:nvPr/>
            </p:nvGrpSpPr>
            <p:grpSpPr bwMode="auto">
              <a:xfrm>
                <a:off x="1776" y="2352"/>
                <a:ext cx="624" cy="516"/>
                <a:chOff x="3840" y="1632"/>
                <a:chExt cx="528" cy="516"/>
              </a:xfrm>
            </p:grpSpPr>
            <p:sp>
              <p:nvSpPr>
                <p:cNvPr id="8233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3936" y="1632"/>
                  <a:ext cx="43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 b="1">
                      <a:solidFill>
                        <a:schemeClr val="bg1"/>
                      </a:solidFill>
                      <a:latin typeface="Arial" pitchFamily="34" charset="0"/>
                    </a:rPr>
                    <a:t>460 </a:t>
                  </a:r>
                </a:p>
              </p:txBody>
            </p:sp>
            <p:sp>
              <p:nvSpPr>
                <p:cNvPr id="8234" name="Text Box 117"/>
                <p:cNvSpPr txBox="1">
                  <a:spLocks noChangeArrowheads="1"/>
                </p:cNvSpPr>
                <p:nvPr/>
              </p:nvSpPr>
              <p:spPr bwMode="auto">
                <a:xfrm>
                  <a:off x="3840" y="1896"/>
                  <a:ext cx="528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 b="1">
                      <a:solidFill>
                        <a:schemeClr val="bg1"/>
                      </a:solidFill>
                      <a:latin typeface="Arial" pitchFamily="34" charset="0"/>
                    </a:rPr>
                    <a:t> 1000 </a:t>
                  </a:r>
                </a:p>
              </p:txBody>
            </p:sp>
            <p:sp>
              <p:nvSpPr>
                <p:cNvPr id="8235" name="Line 118"/>
                <p:cNvSpPr>
                  <a:spLocks noChangeShapeType="1"/>
                </p:cNvSpPr>
                <p:nvPr/>
              </p:nvSpPr>
              <p:spPr bwMode="auto">
                <a:xfrm>
                  <a:off x="3936" y="1896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232" name="Text Box 119"/>
              <p:cNvSpPr txBox="1">
                <a:spLocks noChangeArrowheads="1"/>
              </p:cNvSpPr>
              <p:nvPr/>
            </p:nvSpPr>
            <p:spPr bwMode="auto">
              <a:xfrm>
                <a:off x="2313" y="2448"/>
                <a:ext cx="210" cy="252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=</a:t>
                </a:r>
              </a:p>
            </p:txBody>
          </p:sp>
        </p:grpSp>
      </p:grpSp>
      <p:grpSp>
        <p:nvGrpSpPr>
          <p:cNvPr id="8" name="Group 120"/>
          <p:cNvGrpSpPr>
            <a:grpSpLocks/>
          </p:cNvGrpSpPr>
          <p:nvPr/>
        </p:nvGrpSpPr>
        <p:grpSpPr bwMode="auto">
          <a:xfrm>
            <a:off x="1752600" y="3810000"/>
            <a:ext cx="5181600" cy="819150"/>
            <a:chOff x="768" y="2352"/>
            <a:chExt cx="3264" cy="516"/>
          </a:xfrm>
        </p:grpSpPr>
        <p:sp>
          <p:nvSpPr>
            <p:cNvPr id="8213" name="Text Box 121"/>
            <p:cNvSpPr txBox="1">
              <a:spLocks noChangeArrowheads="1"/>
            </p:cNvSpPr>
            <p:nvPr/>
          </p:nvSpPr>
          <p:spPr bwMode="auto">
            <a:xfrm>
              <a:off x="3072" y="2448"/>
              <a:ext cx="96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54%</a:t>
              </a:r>
            </a:p>
          </p:txBody>
        </p:sp>
        <p:sp>
          <p:nvSpPr>
            <p:cNvPr id="8214" name="Text Box 122"/>
            <p:cNvSpPr txBox="1">
              <a:spLocks noChangeArrowheads="1"/>
            </p:cNvSpPr>
            <p:nvPr/>
          </p:nvSpPr>
          <p:spPr bwMode="auto">
            <a:xfrm>
              <a:off x="2880" y="2448"/>
              <a:ext cx="210" cy="25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bg1"/>
                  </a:solidFill>
                  <a:latin typeface="Arial" pitchFamily="34" charset="0"/>
                </a:rPr>
                <a:t>=</a:t>
              </a:r>
            </a:p>
          </p:txBody>
        </p:sp>
        <p:grpSp>
          <p:nvGrpSpPr>
            <p:cNvPr id="8215" name="Group 123"/>
            <p:cNvGrpSpPr>
              <a:grpSpLocks/>
            </p:cNvGrpSpPr>
            <p:nvPr/>
          </p:nvGrpSpPr>
          <p:grpSpPr bwMode="auto">
            <a:xfrm>
              <a:off x="2448" y="2352"/>
              <a:ext cx="528" cy="516"/>
              <a:chOff x="3840" y="1632"/>
              <a:chExt cx="528" cy="516"/>
            </a:xfrm>
          </p:grpSpPr>
          <p:sp>
            <p:nvSpPr>
              <p:cNvPr id="8223" name="Text Box 124"/>
              <p:cNvSpPr txBox="1">
                <a:spLocks noChangeArrowheads="1"/>
              </p:cNvSpPr>
              <p:nvPr/>
            </p:nvSpPr>
            <p:spPr bwMode="auto">
              <a:xfrm>
                <a:off x="3936" y="1632"/>
                <a:ext cx="4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54 </a:t>
                </a:r>
              </a:p>
            </p:txBody>
          </p:sp>
          <p:sp>
            <p:nvSpPr>
              <p:cNvPr id="8224" name="Text Box 125"/>
              <p:cNvSpPr txBox="1">
                <a:spLocks noChangeArrowheads="1"/>
              </p:cNvSpPr>
              <p:nvPr/>
            </p:nvSpPr>
            <p:spPr bwMode="auto">
              <a:xfrm>
                <a:off x="3840" y="1896"/>
                <a:ext cx="52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 100 </a:t>
                </a:r>
              </a:p>
            </p:txBody>
          </p:sp>
          <p:sp>
            <p:nvSpPr>
              <p:cNvPr id="8225" name="Line 126"/>
              <p:cNvSpPr>
                <a:spLocks noChangeShapeType="1"/>
              </p:cNvSpPr>
              <p:nvPr/>
            </p:nvSpPr>
            <p:spPr bwMode="auto">
              <a:xfrm>
                <a:off x="3936" y="189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6" name="Group 127"/>
            <p:cNvGrpSpPr>
              <a:grpSpLocks/>
            </p:cNvGrpSpPr>
            <p:nvPr/>
          </p:nvGrpSpPr>
          <p:grpSpPr bwMode="auto">
            <a:xfrm>
              <a:off x="768" y="2352"/>
              <a:ext cx="1755" cy="516"/>
              <a:chOff x="768" y="2352"/>
              <a:chExt cx="1755" cy="516"/>
            </a:xfrm>
          </p:grpSpPr>
          <p:sp>
            <p:nvSpPr>
              <p:cNvPr id="8217" name="Text Box 128"/>
              <p:cNvSpPr txBox="1">
                <a:spLocks noChangeArrowheads="1"/>
              </p:cNvSpPr>
              <p:nvPr/>
            </p:nvSpPr>
            <p:spPr bwMode="auto">
              <a:xfrm>
                <a:off x="768" y="2448"/>
                <a:ext cx="124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540 : 1000 =</a:t>
                </a:r>
              </a:p>
            </p:txBody>
          </p:sp>
          <p:grpSp>
            <p:nvGrpSpPr>
              <p:cNvPr id="8218" name="Group 129"/>
              <p:cNvGrpSpPr>
                <a:grpSpLocks/>
              </p:cNvGrpSpPr>
              <p:nvPr/>
            </p:nvGrpSpPr>
            <p:grpSpPr bwMode="auto">
              <a:xfrm>
                <a:off x="1776" y="2352"/>
                <a:ext cx="624" cy="516"/>
                <a:chOff x="3840" y="1632"/>
                <a:chExt cx="528" cy="516"/>
              </a:xfrm>
            </p:grpSpPr>
            <p:sp>
              <p:nvSpPr>
                <p:cNvPr id="8220" name="Text Box 130"/>
                <p:cNvSpPr txBox="1">
                  <a:spLocks noChangeArrowheads="1"/>
                </p:cNvSpPr>
                <p:nvPr/>
              </p:nvSpPr>
              <p:spPr bwMode="auto">
                <a:xfrm>
                  <a:off x="3936" y="1632"/>
                  <a:ext cx="43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 b="1">
                      <a:solidFill>
                        <a:schemeClr val="bg1"/>
                      </a:solidFill>
                      <a:latin typeface="Arial" pitchFamily="34" charset="0"/>
                    </a:rPr>
                    <a:t>540 </a:t>
                  </a:r>
                </a:p>
              </p:txBody>
            </p:sp>
            <p:sp>
              <p:nvSpPr>
                <p:cNvPr id="8221" name="Text Box 131"/>
                <p:cNvSpPr txBox="1">
                  <a:spLocks noChangeArrowheads="1"/>
                </p:cNvSpPr>
                <p:nvPr/>
              </p:nvSpPr>
              <p:spPr bwMode="auto">
                <a:xfrm>
                  <a:off x="3840" y="1896"/>
                  <a:ext cx="528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 b="1">
                      <a:solidFill>
                        <a:schemeClr val="bg1"/>
                      </a:solidFill>
                      <a:latin typeface="Arial" pitchFamily="34" charset="0"/>
                    </a:rPr>
                    <a:t> 1000 </a:t>
                  </a:r>
                </a:p>
              </p:txBody>
            </p:sp>
            <p:sp>
              <p:nvSpPr>
                <p:cNvPr id="8222" name="Line 132"/>
                <p:cNvSpPr>
                  <a:spLocks noChangeShapeType="1"/>
                </p:cNvSpPr>
                <p:nvPr/>
              </p:nvSpPr>
              <p:spPr bwMode="auto">
                <a:xfrm>
                  <a:off x="3936" y="1896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219" name="Text Box 133"/>
              <p:cNvSpPr txBox="1">
                <a:spLocks noChangeArrowheads="1"/>
              </p:cNvSpPr>
              <p:nvPr/>
            </p:nvSpPr>
            <p:spPr bwMode="auto">
              <a:xfrm>
                <a:off x="2313" y="2448"/>
                <a:ext cx="210" cy="252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solidFill>
                      <a:schemeClr val="bg1"/>
                    </a:solidFill>
                    <a:latin typeface="Arial" pitchFamily="34" charset="0"/>
                  </a:rPr>
                  <a:t>=</a:t>
                </a:r>
              </a:p>
            </p:txBody>
          </p:sp>
        </p:grpSp>
      </p:grpSp>
      <p:sp>
        <p:nvSpPr>
          <p:cNvPr id="14471" name="AutoShape 13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10600" y="6324600"/>
            <a:ext cx="457200" cy="4572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1434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43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1000"/>
                                        <p:tgtEl>
                                          <p:spTgt spid="1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143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1000"/>
                                        <p:tgtEl>
                                          <p:spTgt spid="1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1000"/>
                                        <p:tgtEl>
                                          <p:spTgt spid="1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1000"/>
                                        <p:tgtEl>
                                          <p:spTgt spid="14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44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 nodeType="clickPar">
                      <p:stCondLst>
                        <p:cond delay="0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1000" fill="hold"/>
                                        <p:tgtEl>
                                          <p:spTgt spid="1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71"/>
                  </p:tgtEl>
                </p:cond>
              </p:nextCondLst>
            </p:seq>
          </p:childTnLst>
        </p:cTn>
      </p:par>
    </p:tnLst>
    <p:bldLst>
      <p:bldP spid="14341" grpId="0" animBg="1"/>
      <p:bldP spid="14376" grpId="0"/>
      <p:bldP spid="14385" grpId="0"/>
      <p:bldP spid="14386" grpId="0"/>
      <p:bldP spid="14387" grpId="0"/>
      <p:bldP spid="14396" grpId="0"/>
      <p:bldP spid="14397" grpId="0"/>
      <p:bldP spid="14398" grpId="0"/>
      <p:bldP spid="144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3657600" y="304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chemeClr val="bg1"/>
                </a:solidFill>
                <a:latin typeface="Arial" pitchFamily="34" charset="0"/>
              </a:rPr>
              <a:t>Toán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2362200" y="623888"/>
            <a:ext cx="464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FF00"/>
                </a:solidFill>
                <a:latin typeface="Arial" pitchFamily="34" charset="0"/>
              </a:rPr>
              <a:t>Tiết 74: Tỉ số phần tr</a:t>
            </a:r>
            <a:r>
              <a:rPr lang="vi-VN" sz="2800" b="1">
                <a:solidFill>
                  <a:srgbClr val="FFFF00"/>
                </a:solidFill>
                <a:latin typeface="Arial" pitchFamily="34" charset="0"/>
              </a:rPr>
              <a:t>ă</a:t>
            </a:r>
            <a:r>
              <a:rPr lang="en-US" sz="2800" b="1">
                <a:solidFill>
                  <a:srgbClr val="FFFF00"/>
                </a:solidFill>
                <a:latin typeface="Arial" pitchFamily="34" charset="0"/>
              </a:rPr>
              <a:t>m</a:t>
            </a:r>
          </a:p>
        </p:txBody>
      </p:sp>
      <p:sp>
        <p:nvSpPr>
          <p:cNvPr id="9220" name="AutoShape 5"/>
          <p:cNvSpPr>
            <a:spLocks noChangeArrowheads="1"/>
          </p:cNvSpPr>
          <p:nvPr/>
        </p:nvSpPr>
        <p:spPr bwMode="auto">
          <a:xfrm>
            <a:off x="762000" y="0"/>
            <a:ext cx="762000" cy="609600"/>
          </a:xfrm>
          <a:prstGeom prst="star8">
            <a:avLst>
              <a:gd name="adj" fmla="val 3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FF0066"/>
                </a:solidFill>
                <a:latin typeface="Arial" pitchFamily="34" charset="0"/>
              </a:rPr>
              <a:t>V</a:t>
            </a:r>
          </a:p>
        </p:txBody>
      </p:sp>
      <p:sp>
        <p:nvSpPr>
          <p:cNvPr id="9221" name="AutoShape 6"/>
          <p:cNvSpPr>
            <a:spLocks noChangeArrowheads="1"/>
          </p:cNvSpPr>
          <p:nvPr/>
        </p:nvSpPr>
        <p:spPr bwMode="auto">
          <a:xfrm>
            <a:off x="0" y="0"/>
            <a:ext cx="762000" cy="609600"/>
          </a:xfrm>
          <a:prstGeom prst="star8">
            <a:avLst>
              <a:gd name="adj" fmla="val 3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66"/>
                </a:solidFill>
                <a:latin typeface="Arial" pitchFamily="34" charset="0"/>
              </a:rPr>
              <a:t>s</a:t>
            </a:r>
          </a:p>
        </p:txBody>
      </p:sp>
      <p:grpSp>
        <p:nvGrpSpPr>
          <p:cNvPr id="9222" name="Group 7"/>
          <p:cNvGrpSpPr>
            <a:grpSpLocks/>
          </p:cNvGrpSpPr>
          <p:nvPr/>
        </p:nvGrpSpPr>
        <p:grpSpPr bwMode="auto">
          <a:xfrm>
            <a:off x="228600" y="1014413"/>
            <a:ext cx="2362200" cy="661987"/>
            <a:chOff x="576" y="729"/>
            <a:chExt cx="5184" cy="644"/>
          </a:xfrm>
        </p:grpSpPr>
        <p:sp>
          <p:nvSpPr>
            <p:cNvPr id="9251" name="Text Box 8"/>
            <p:cNvSpPr txBox="1">
              <a:spLocks noChangeArrowheads="1"/>
            </p:cNvSpPr>
            <p:nvPr/>
          </p:nvSpPr>
          <p:spPr bwMode="auto">
            <a:xfrm>
              <a:off x="576" y="768"/>
              <a:ext cx="5184" cy="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u="sng">
                  <a:solidFill>
                    <a:srgbClr val="FFFF00"/>
                  </a:solidFill>
                  <a:latin typeface="Arial" pitchFamily="34" charset="0"/>
                </a:rPr>
                <a:t>Ví dụ 1:</a:t>
              </a:r>
              <a:endParaRPr lang="en-US" sz="28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9252" name="Text Box 9"/>
            <p:cNvSpPr txBox="1">
              <a:spLocks noChangeArrowheads="1"/>
            </p:cNvSpPr>
            <p:nvPr/>
          </p:nvSpPr>
          <p:spPr bwMode="auto">
            <a:xfrm>
              <a:off x="830" y="1016"/>
              <a:ext cx="404" cy="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9253" name="Text Box 10"/>
            <p:cNvSpPr txBox="1">
              <a:spLocks noChangeArrowheads="1"/>
            </p:cNvSpPr>
            <p:nvPr/>
          </p:nvSpPr>
          <p:spPr bwMode="auto">
            <a:xfrm>
              <a:off x="4286" y="729"/>
              <a:ext cx="404" cy="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b="1">
                <a:solidFill>
                  <a:schemeClr val="bg1"/>
                </a:solidFill>
                <a:latin typeface="Arial" pitchFamily="34" charset="0"/>
              </a:endParaRPr>
            </a:p>
          </p:txBody>
        </p:sp>
      </p:grpSp>
      <p:grpSp>
        <p:nvGrpSpPr>
          <p:cNvPr id="9223" name="Group 11"/>
          <p:cNvGrpSpPr>
            <a:grpSpLocks/>
          </p:cNvGrpSpPr>
          <p:nvPr/>
        </p:nvGrpSpPr>
        <p:grpSpPr bwMode="auto">
          <a:xfrm>
            <a:off x="228600" y="1395413"/>
            <a:ext cx="2362200" cy="661987"/>
            <a:chOff x="576" y="729"/>
            <a:chExt cx="5184" cy="644"/>
          </a:xfrm>
        </p:grpSpPr>
        <p:sp>
          <p:nvSpPr>
            <p:cNvPr id="9248" name="Text Box 12"/>
            <p:cNvSpPr txBox="1">
              <a:spLocks noChangeArrowheads="1"/>
            </p:cNvSpPr>
            <p:nvPr/>
          </p:nvSpPr>
          <p:spPr bwMode="auto">
            <a:xfrm>
              <a:off x="576" y="768"/>
              <a:ext cx="5184" cy="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u="sng">
                  <a:solidFill>
                    <a:srgbClr val="FFFF00"/>
                  </a:solidFill>
                  <a:latin typeface="Arial" pitchFamily="34" charset="0"/>
                </a:rPr>
                <a:t>Ví dụ 2:</a:t>
              </a:r>
              <a:endParaRPr lang="en-US" b="1" u="sng">
                <a:latin typeface="Arial" pitchFamily="34" charset="0"/>
              </a:endParaRPr>
            </a:p>
          </p:txBody>
        </p:sp>
        <p:sp>
          <p:nvSpPr>
            <p:cNvPr id="9249" name="Text Box 13"/>
            <p:cNvSpPr txBox="1">
              <a:spLocks noChangeArrowheads="1"/>
            </p:cNvSpPr>
            <p:nvPr/>
          </p:nvSpPr>
          <p:spPr bwMode="auto">
            <a:xfrm>
              <a:off x="830" y="1016"/>
              <a:ext cx="404" cy="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9250" name="Text Box 14"/>
            <p:cNvSpPr txBox="1">
              <a:spLocks noChangeArrowheads="1"/>
            </p:cNvSpPr>
            <p:nvPr/>
          </p:nvSpPr>
          <p:spPr bwMode="auto">
            <a:xfrm>
              <a:off x="4286" y="729"/>
              <a:ext cx="404" cy="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b="1">
                <a:solidFill>
                  <a:schemeClr val="bg1"/>
                </a:solidFill>
                <a:latin typeface="Arial" pitchFamily="34" charset="0"/>
              </a:endParaRPr>
            </a:p>
          </p:txBody>
        </p:sp>
      </p:grpSp>
      <p:sp>
        <p:nvSpPr>
          <p:cNvPr id="9224" name="Text Box 15"/>
          <p:cNvSpPr txBox="1">
            <a:spLocks noChangeArrowheads="1"/>
          </p:cNvSpPr>
          <p:nvPr/>
        </p:nvSpPr>
        <p:spPr bwMode="auto">
          <a:xfrm>
            <a:off x="228600" y="1828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FFFF00"/>
                </a:solidFill>
                <a:latin typeface="Arial" pitchFamily="34" charset="0"/>
              </a:rPr>
              <a:t>Luyện tập</a:t>
            </a:r>
          </a:p>
        </p:txBody>
      </p:sp>
      <p:sp>
        <p:nvSpPr>
          <p:cNvPr id="9225" name="Text Box 16"/>
          <p:cNvSpPr txBox="1">
            <a:spLocks noChangeArrowheads="1"/>
          </p:cNvSpPr>
          <p:nvPr/>
        </p:nvSpPr>
        <p:spPr bwMode="auto">
          <a:xfrm>
            <a:off x="609600" y="22098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Arial" pitchFamily="34" charset="0"/>
              </a:rPr>
              <a:t>Bài 1:</a:t>
            </a:r>
          </a:p>
        </p:txBody>
      </p:sp>
      <p:sp>
        <p:nvSpPr>
          <p:cNvPr id="9226" name="Text Box 17"/>
          <p:cNvSpPr txBox="1">
            <a:spLocks noChangeArrowheads="1"/>
          </p:cNvSpPr>
          <p:nvPr/>
        </p:nvSpPr>
        <p:spPr bwMode="auto">
          <a:xfrm>
            <a:off x="609600" y="2590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Arial" pitchFamily="34" charset="0"/>
              </a:rPr>
              <a:t>Bài 2:</a:t>
            </a:r>
          </a:p>
        </p:txBody>
      </p:sp>
      <p:sp>
        <p:nvSpPr>
          <p:cNvPr id="9227" name="Text Box 18"/>
          <p:cNvSpPr txBox="1">
            <a:spLocks noChangeArrowheads="1"/>
          </p:cNvSpPr>
          <p:nvPr/>
        </p:nvSpPr>
        <p:spPr bwMode="auto">
          <a:xfrm>
            <a:off x="3124200" y="2971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Arial" pitchFamily="34" charset="0"/>
              </a:rPr>
              <a:t>Bài giải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4343400" y="54102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Arial" pitchFamily="34" charset="0"/>
              </a:rPr>
              <a:t>Đáp số: a) 54% ; b) 46%</a:t>
            </a:r>
          </a:p>
        </p:txBody>
      </p:sp>
      <p:sp>
        <p:nvSpPr>
          <p:cNvPr id="9229" name="Text Box 20"/>
          <p:cNvSpPr txBox="1">
            <a:spLocks noChangeArrowheads="1"/>
          </p:cNvSpPr>
          <p:nvPr/>
        </p:nvSpPr>
        <p:spPr bwMode="auto">
          <a:xfrm>
            <a:off x="609600" y="2971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Arial" pitchFamily="34" charset="0"/>
              </a:rPr>
              <a:t>Bài 3: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685800" y="4495800"/>
            <a:ext cx="8153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Arial" pitchFamily="34" charset="0"/>
              </a:rPr>
              <a:t>b)Tỉ số phân tr</a:t>
            </a:r>
            <a:r>
              <a:rPr lang="vi-VN" sz="2400" b="1">
                <a:solidFill>
                  <a:schemeClr val="bg1"/>
                </a:solidFill>
                <a:latin typeface="Arial" pitchFamily="34" charset="0"/>
              </a:rPr>
              <a:t>ă</a:t>
            </a:r>
            <a:r>
              <a:rPr lang="en-US" sz="2400" b="1">
                <a:solidFill>
                  <a:schemeClr val="bg1"/>
                </a:solidFill>
                <a:latin typeface="Arial" pitchFamily="34" charset="0"/>
              </a:rPr>
              <a:t>m của số cây </a:t>
            </a:r>
            <a:r>
              <a:rPr lang="vi-VN" sz="2400" b="1">
                <a:solidFill>
                  <a:schemeClr val="bg1"/>
                </a:solidFill>
                <a:latin typeface="Arial" pitchFamily="34" charset="0"/>
              </a:rPr>
              <a:t>ă</a:t>
            </a:r>
            <a:r>
              <a:rPr lang="en-US" sz="2400" b="1">
                <a:solidFill>
                  <a:schemeClr val="bg1"/>
                </a:solidFill>
                <a:latin typeface="Arial" pitchFamily="34" charset="0"/>
              </a:rPr>
              <a:t>n quả và số cây trong v</a:t>
            </a:r>
            <a:r>
              <a:rPr lang="vi-VN" sz="2400" b="1">
                <a:solidFill>
                  <a:schemeClr val="bg1"/>
                </a:solidFill>
                <a:latin typeface="Arial" pitchFamily="34" charset="0"/>
              </a:rPr>
              <a:t>ư</a:t>
            </a:r>
            <a:r>
              <a:rPr lang="en-US" sz="2400" b="1">
                <a:solidFill>
                  <a:schemeClr val="bg1"/>
                </a:solidFill>
                <a:latin typeface="Arial" pitchFamily="34" charset="0"/>
              </a:rPr>
              <a:t>ờn là:</a:t>
            </a:r>
          </a:p>
        </p:txBody>
      </p:sp>
      <p:sp>
        <p:nvSpPr>
          <p:cNvPr id="9231" name="Text Box 22"/>
          <p:cNvSpPr txBox="1">
            <a:spLocks noChangeArrowheads="1"/>
          </p:cNvSpPr>
          <p:nvPr/>
        </p:nvSpPr>
        <p:spPr bwMode="auto">
          <a:xfrm>
            <a:off x="685800" y="3429000"/>
            <a:ext cx="8153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Arial" pitchFamily="34" charset="0"/>
              </a:rPr>
              <a:t>a)Tỉ số phần tr</a:t>
            </a:r>
            <a:r>
              <a:rPr lang="vi-VN" sz="2400" b="1">
                <a:solidFill>
                  <a:schemeClr val="bg1"/>
                </a:solidFill>
                <a:latin typeface="Arial" pitchFamily="34" charset="0"/>
              </a:rPr>
              <a:t>ă</a:t>
            </a:r>
            <a:r>
              <a:rPr lang="en-US" sz="2400" b="1">
                <a:solidFill>
                  <a:schemeClr val="bg1"/>
                </a:solidFill>
                <a:latin typeface="Arial" pitchFamily="34" charset="0"/>
              </a:rPr>
              <a:t>m của số cây lấy gỗ và số cây trong v</a:t>
            </a:r>
            <a:r>
              <a:rPr lang="vi-VN" sz="2400" b="1">
                <a:solidFill>
                  <a:schemeClr val="bg1"/>
                </a:solidFill>
                <a:latin typeface="Arial" pitchFamily="34" charset="0"/>
              </a:rPr>
              <a:t>ư</a:t>
            </a:r>
            <a:r>
              <a:rPr lang="en-US" sz="2400" b="1">
                <a:solidFill>
                  <a:schemeClr val="bg1"/>
                </a:solidFill>
                <a:latin typeface="Arial" pitchFamily="34" charset="0"/>
              </a:rPr>
              <a:t>ờn là:</a:t>
            </a: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2667000" y="49530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Arial" pitchFamily="34" charset="0"/>
              </a:rPr>
              <a:t>100% – 54% = 46% </a:t>
            </a:r>
          </a:p>
        </p:txBody>
      </p:sp>
      <p:grpSp>
        <p:nvGrpSpPr>
          <p:cNvPr id="9233" name="Group 54"/>
          <p:cNvGrpSpPr>
            <a:grpSpLocks/>
          </p:cNvGrpSpPr>
          <p:nvPr/>
        </p:nvGrpSpPr>
        <p:grpSpPr bwMode="auto">
          <a:xfrm>
            <a:off x="1905000" y="3733800"/>
            <a:ext cx="5181600" cy="876300"/>
            <a:chOff x="768" y="2352"/>
            <a:chExt cx="3264" cy="552"/>
          </a:xfrm>
        </p:grpSpPr>
        <p:sp>
          <p:nvSpPr>
            <p:cNvPr id="9235" name="Text Box 26"/>
            <p:cNvSpPr txBox="1">
              <a:spLocks noChangeArrowheads="1"/>
            </p:cNvSpPr>
            <p:nvPr/>
          </p:nvSpPr>
          <p:spPr bwMode="auto">
            <a:xfrm>
              <a:off x="3072" y="2448"/>
              <a:ext cx="9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bg1"/>
                  </a:solidFill>
                  <a:latin typeface="Arial" pitchFamily="34" charset="0"/>
                </a:rPr>
                <a:t>54%</a:t>
              </a:r>
            </a:p>
          </p:txBody>
        </p:sp>
        <p:sp>
          <p:nvSpPr>
            <p:cNvPr id="9236" name="Text Box 33"/>
            <p:cNvSpPr txBox="1">
              <a:spLocks noChangeArrowheads="1"/>
            </p:cNvSpPr>
            <p:nvPr/>
          </p:nvSpPr>
          <p:spPr bwMode="auto">
            <a:xfrm>
              <a:off x="2880" y="2448"/>
              <a:ext cx="231" cy="294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Arial" pitchFamily="34" charset="0"/>
                </a:rPr>
                <a:t>=</a:t>
              </a:r>
            </a:p>
          </p:txBody>
        </p:sp>
        <p:grpSp>
          <p:nvGrpSpPr>
            <p:cNvPr id="9237" name="Group 34"/>
            <p:cNvGrpSpPr>
              <a:grpSpLocks/>
            </p:cNvGrpSpPr>
            <p:nvPr/>
          </p:nvGrpSpPr>
          <p:grpSpPr bwMode="auto">
            <a:xfrm>
              <a:off x="2448" y="2352"/>
              <a:ext cx="528" cy="552"/>
              <a:chOff x="3840" y="1632"/>
              <a:chExt cx="528" cy="552"/>
            </a:xfrm>
          </p:grpSpPr>
          <p:sp>
            <p:nvSpPr>
              <p:cNvPr id="9245" name="Text Box 35"/>
              <p:cNvSpPr txBox="1">
                <a:spLocks noChangeArrowheads="1"/>
              </p:cNvSpPr>
              <p:nvPr/>
            </p:nvSpPr>
            <p:spPr bwMode="auto">
              <a:xfrm>
                <a:off x="3936" y="1632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bg1"/>
                    </a:solidFill>
                    <a:latin typeface="Arial" pitchFamily="34" charset="0"/>
                  </a:rPr>
                  <a:t>54 </a:t>
                </a:r>
              </a:p>
            </p:txBody>
          </p:sp>
          <p:sp>
            <p:nvSpPr>
              <p:cNvPr id="9246" name="Text Box 36"/>
              <p:cNvSpPr txBox="1">
                <a:spLocks noChangeArrowheads="1"/>
              </p:cNvSpPr>
              <p:nvPr/>
            </p:nvSpPr>
            <p:spPr bwMode="auto">
              <a:xfrm>
                <a:off x="3840" y="1896"/>
                <a:ext cx="52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bg1"/>
                    </a:solidFill>
                    <a:latin typeface="Arial" pitchFamily="34" charset="0"/>
                  </a:rPr>
                  <a:t> 100 </a:t>
                </a:r>
              </a:p>
            </p:txBody>
          </p:sp>
          <p:sp>
            <p:nvSpPr>
              <p:cNvPr id="9247" name="Line 37"/>
              <p:cNvSpPr>
                <a:spLocks noChangeShapeType="1"/>
              </p:cNvSpPr>
              <p:nvPr/>
            </p:nvSpPr>
            <p:spPr bwMode="auto">
              <a:xfrm>
                <a:off x="3936" y="189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38" name="Group 53"/>
            <p:cNvGrpSpPr>
              <a:grpSpLocks/>
            </p:cNvGrpSpPr>
            <p:nvPr/>
          </p:nvGrpSpPr>
          <p:grpSpPr bwMode="auto">
            <a:xfrm>
              <a:off x="768" y="2352"/>
              <a:ext cx="1776" cy="552"/>
              <a:chOff x="768" y="2352"/>
              <a:chExt cx="1776" cy="552"/>
            </a:xfrm>
          </p:grpSpPr>
          <p:sp>
            <p:nvSpPr>
              <p:cNvPr id="9239" name="Text Box 28"/>
              <p:cNvSpPr txBox="1">
                <a:spLocks noChangeArrowheads="1"/>
              </p:cNvSpPr>
              <p:nvPr/>
            </p:nvSpPr>
            <p:spPr bwMode="auto">
              <a:xfrm>
                <a:off x="768" y="2448"/>
                <a:ext cx="124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bg1"/>
                    </a:solidFill>
                    <a:latin typeface="Arial" pitchFamily="34" charset="0"/>
                  </a:rPr>
                  <a:t>540 : 1000 =</a:t>
                </a:r>
              </a:p>
            </p:txBody>
          </p:sp>
          <p:grpSp>
            <p:nvGrpSpPr>
              <p:cNvPr id="9240" name="Group 29"/>
              <p:cNvGrpSpPr>
                <a:grpSpLocks/>
              </p:cNvGrpSpPr>
              <p:nvPr/>
            </p:nvGrpSpPr>
            <p:grpSpPr bwMode="auto">
              <a:xfrm>
                <a:off x="1776" y="2352"/>
                <a:ext cx="624" cy="552"/>
                <a:chOff x="3840" y="1632"/>
                <a:chExt cx="528" cy="552"/>
              </a:xfrm>
            </p:grpSpPr>
            <p:sp>
              <p:nvSpPr>
                <p:cNvPr id="9242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3936" y="1632"/>
                  <a:ext cx="432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>
                      <a:solidFill>
                        <a:schemeClr val="bg1"/>
                      </a:solidFill>
                      <a:latin typeface="Arial" pitchFamily="34" charset="0"/>
                    </a:rPr>
                    <a:t>540 </a:t>
                  </a:r>
                </a:p>
              </p:txBody>
            </p:sp>
            <p:sp>
              <p:nvSpPr>
                <p:cNvPr id="9243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3840" y="1896"/>
                  <a:ext cx="528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>
                      <a:solidFill>
                        <a:schemeClr val="bg1"/>
                      </a:solidFill>
                      <a:latin typeface="Arial" pitchFamily="34" charset="0"/>
                    </a:rPr>
                    <a:t> 1000 </a:t>
                  </a:r>
                </a:p>
              </p:txBody>
            </p:sp>
            <p:sp>
              <p:nvSpPr>
                <p:cNvPr id="9244" name="Line 32"/>
                <p:cNvSpPr>
                  <a:spLocks noChangeShapeType="1"/>
                </p:cNvSpPr>
                <p:nvPr/>
              </p:nvSpPr>
              <p:spPr bwMode="auto">
                <a:xfrm>
                  <a:off x="3936" y="1896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241" name="Text Box 38"/>
              <p:cNvSpPr txBox="1">
                <a:spLocks noChangeArrowheads="1"/>
              </p:cNvSpPr>
              <p:nvPr/>
            </p:nvSpPr>
            <p:spPr bwMode="auto">
              <a:xfrm>
                <a:off x="2313" y="2448"/>
                <a:ext cx="231" cy="294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solidFill>
                      <a:schemeClr val="bg1"/>
                    </a:solidFill>
                    <a:latin typeface="Arial" pitchFamily="34" charset="0"/>
                  </a:rPr>
                  <a:t>=</a:t>
                </a:r>
              </a:p>
            </p:txBody>
          </p:sp>
        </p:grpSp>
      </p:grpSp>
      <p:sp>
        <p:nvSpPr>
          <p:cNvPr id="15415" name="AutoShape 5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610600" y="6324600"/>
            <a:ext cx="457200" cy="4572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4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1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15"/>
                  </p:tgtEl>
                </p:cond>
              </p:nextCondLst>
            </p:seq>
          </p:childTnLst>
        </p:cTn>
      </p:par>
    </p:tnLst>
    <p:bldLst>
      <p:bldP spid="15379" grpId="0"/>
      <p:bldP spid="15381" grpId="0"/>
      <p:bldP spid="15384" grpId="0"/>
      <p:bldP spid="154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American Beauty Climbing Ros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emdiquangatu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153400" y="61722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880" fill="hold"/>
                                        <p:tgtEl>
                                          <p:spTgt spid="163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38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569</Words>
  <Application>Microsoft Office PowerPoint</Application>
  <PresentationFormat>On-screen Show (4:3)</PresentationFormat>
  <Paragraphs>169</Paragraphs>
  <Slides>9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.VnTime</vt:lpstr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&lt;arabianhorse&gt;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mcc</dc:creator>
  <cp:lastModifiedBy>CSTeam</cp:lastModifiedBy>
  <cp:revision>67</cp:revision>
  <dcterms:created xsi:type="dcterms:W3CDTF">2006-11-16T09:42:02Z</dcterms:created>
  <dcterms:modified xsi:type="dcterms:W3CDTF">2016-06-30T03:35:12Z</dcterms:modified>
</cp:coreProperties>
</file>